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337" r:id="rId3"/>
    <p:sldId id="338" r:id="rId4"/>
    <p:sldId id="339" r:id="rId5"/>
    <p:sldId id="340" r:id="rId6"/>
    <p:sldId id="341" r:id="rId7"/>
    <p:sldId id="342" r:id="rId8"/>
    <p:sldId id="343" r:id="rId9"/>
    <p:sldId id="344" r:id="rId10"/>
    <p:sldId id="345" r:id="rId11"/>
    <p:sldId id="346" r:id="rId12"/>
    <p:sldId id="348" r:id="rId13"/>
    <p:sldId id="349" r:id="rId14"/>
    <p:sldId id="350" r:id="rId15"/>
    <p:sldId id="35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E1FABDC-C2DD-462C-B1D2-A37FED98C0A7}">
          <p14:sldIdLst>
            <p14:sldId id="257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8"/>
            <p14:sldId id="349"/>
            <p14:sldId id="350"/>
            <p14:sldId id="35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yar sabooni" initials="ms" lastIdx="1" clrIdx="0">
    <p:extLst>
      <p:ext uri="{19B8F6BF-5375-455C-9EA6-DF929625EA0E}">
        <p15:presenceInfo xmlns:p15="http://schemas.microsoft.com/office/powerpoint/2012/main" userId="83f2b295c29196c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1F1C"/>
    <a:srgbClr val="2A2B2F"/>
    <a:srgbClr val="4C555C"/>
    <a:srgbClr val="D8D8D8"/>
    <a:srgbClr val="23272A"/>
    <a:srgbClr val="1E2126"/>
    <a:srgbClr val="1E2226"/>
    <a:srgbClr val="FF7F14"/>
    <a:srgbClr val="292A14"/>
    <a:srgbClr val="292A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68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490C92-3414-4BA9-9F8B-ED8FBDF52D4E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DF2C6-5B19-44AC-B6F2-2BD6AD72EC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97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874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097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6022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6427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5878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2319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772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0230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1630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1735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4695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07497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6092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5860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32EC5-0DB3-0CBE-1E71-AE026220F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2775C3-E37A-33B4-D6E0-285200C31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5EB7C-4823-DC9D-CA10-DCC776236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2228A-52E7-40C8-94D2-64C85C0BB977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200ED-EEEA-0E9D-5CBB-99FD04725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691FD-2A7C-4B56-8239-FE7AD63E4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C3B4D-2E46-4A4B-BABC-B718634C58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7417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CC661-B6E1-1868-7CAF-BD1A68926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73D401-BD1F-5796-4519-376832042D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927AD-3D85-59D7-F390-4E790EF22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2228A-52E7-40C8-94D2-64C85C0BB977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121F8-14DC-C469-4309-8195E1DA6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C167F-7B65-EBF6-33F6-D0D1B6214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C3B4D-2E46-4A4B-BABC-B718634C58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4431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F2E5BC-AB7D-0400-E31C-7CDC8C2768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B61BE7-21BB-701C-7153-87A0584C22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19814-C181-94B1-BDD6-0E9CA4D44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2228A-52E7-40C8-94D2-64C85C0BB977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254652-AB1D-ED85-2927-AC2EE602A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5C668-6D82-A6F1-6FF3-644764BD8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C3B4D-2E46-4A4B-BABC-B718634C58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72606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4BB1F-07E1-DF3B-0D99-1C32DFFDA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73446-27B9-CBE8-1AF1-E8AF7A62D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E6491-0E64-D1D5-3AA7-676971AD7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2228A-52E7-40C8-94D2-64C85C0BB977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B7626B-2EA9-F033-B03E-3462B97C2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B278A-FD7C-A3E1-AF26-906CEFD37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C3B4D-2E46-4A4B-BABC-B718634C58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4141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50759-60EC-B8AD-92BD-5836636B6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C9F58-8217-396A-2669-A1406BACE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516D9-CEFF-805C-7923-7B4A7E913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2228A-52E7-40C8-94D2-64C85C0BB977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AB7FF-BEBE-B387-59C5-6AFFAC32F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C3965-624E-4936-69D2-2248FA15D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C3B4D-2E46-4A4B-BABC-B718634C58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6018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61481-0E39-E143-7A34-ED7E35505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91437E-F70E-27F6-0772-01C08DEFA0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ECD2E0-F4E6-1BCF-8509-7A7BBF627B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42A94D-F183-DA0F-4AA5-82AFAE53F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2228A-52E7-40C8-94D2-64C85C0BB977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293F2C-B81C-BE47-0356-4A010C59B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F17791-A6E4-A22A-D96C-6C744C536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C3B4D-2E46-4A4B-BABC-B718634C58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7904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E7DF4-0F8D-0796-41BD-5F8475BF1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5F21E-1020-0730-064C-7BF8D2D4CE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6DEB85-4829-E8DC-6D53-BD4873091C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2F8E6B-6DB3-09E2-4B74-B389CC989B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DDD61E-132D-C1B8-D8CC-7E6D01DFAA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EC268E-B76A-9373-407E-2DFAAF12D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2228A-52E7-40C8-94D2-64C85C0BB977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A10DFF-F22D-D7C9-8534-029207D0C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8B8266-C3D0-B136-1E18-D5820901D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C3B4D-2E46-4A4B-BABC-B718634C58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1068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10716-2E25-CA11-FC59-C5160D340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3AEEC6-A63C-13B9-C8F7-3EC235009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2228A-52E7-40C8-94D2-64C85C0BB977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3E9A4D-EC96-EF04-CEF2-914F1F2AE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826466-5270-7267-30BA-A76C90526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C3B4D-2E46-4A4B-BABC-B718634C58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4783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BFE6F2-B366-B71E-B38B-8239495BF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2228A-52E7-40C8-94D2-64C85C0BB977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46C4A3-B876-2AF4-F28A-8ABF30F7B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56FA2B-B66A-CDB9-E1B6-616A5BC1C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C3B4D-2E46-4A4B-BABC-B718634C58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4213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B5811-8467-2298-93F0-61E3846AD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2E1DB-3F9C-A29D-BB06-505F55CEE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641C3E-9C49-0714-85D8-A7078CFEA4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7076F4-13ED-2DC1-8A15-1839FBCB9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2228A-52E7-40C8-94D2-64C85C0BB977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7FB8A9-C1F8-D988-2208-80A5D07B2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AD1236-7B41-FBFB-29A6-5A3E6AF27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C3B4D-2E46-4A4B-BABC-B718634C58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7218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E7FF1-81B7-8D26-F398-5175494C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905111-93AC-4113-C322-878C07630D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55AF8-4C2E-83BB-7571-A8D560F0E7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C1A27-24C0-BA28-609C-E7DF07D14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2228A-52E7-40C8-94D2-64C85C0BB977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D3FE9D-E6A7-C54C-E017-33D5DB970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01E227-ED3B-98A4-981F-5FDB1C2BE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FC3B4D-2E46-4A4B-BABC-B718634C58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1291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5F4A78-9877-E167-237D-945400B71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40A58E-AF10-3CEF-F740-65BE50308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0D5BC7-97D7-892A-0713-A558134771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42228A-52E7-40C8-94D2-64C85C0BB977}" type="datetimeFigureOut">
              <a:rPr lang="en-CA" smtClean="0"/>
              <a:t>2023-02-26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BE6F9-5FDB-FD37-D0C4-AC08D11D29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FC2BA-A2B2-BFED-4BEE-832A977183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C3B4D-2E46-4A4B-BABC-B718634C58F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51737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0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72A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lowchart: Terminator 18">
            <a:extLst>
              <a:ext uri="{FF2B5EF4-FFF2-40B4-BE49-F238E27FC236}">
                <a16:creationId xmlns:a16="http://schemas.microsoft.com/office/drawing/2014/main" id="{0E3363DB-362A-DAF9-1216-BB1B32511B6D}"/>
              </a:ext>
            </a:extLst>
          </p:cNvPr>
          <p:cNvSpPr/>
          <p:nvPr/>
        </p:nvSpPr>
        <p:spPr>
          <a:xfrm rot="18902588">
            <a:off x="1372663" y="1129946"/>
            <a:ext cx="1005193" cy="440596"/>
          </a:xfrm>
          <a:prstGeom prst="flowChartTerminator">
            <a:avLst/>
          </a:prstGeom>
          <a:solidFill>
            <a:srgbClr val="2A2B2F"/>
          </a:solidFill>
          <a:ln>
            <a:solidFill>
              <a:srgbClr val="2A2B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Flowchart: Terminator 20">
            <a:extLst>
              <a:ext uri="{FF2B5EF4-FFF2-40B4-BE49-F238E27FC236}">
                <a16:creationId xmlns:a16="http://schemas.microsoft.com/office/drawing/2014/main" id="{EF373F88-4BC4-3412-E8F8-BD5962C1CABD}"/>
              </a:ext>
            </a:extLst>
          </p:cNvPr>
          <p:cNvSpPr/>
          <p:nvPr/>
        </p:nvSpPr>
        <p:spPr>
          <a:xfrm rot="18902588">
            <a:off x="1489940" y="1640961"/>
            <a:ext cx="1793270" cy="440596"/>
          </a:xfrm>
          <a:prstGeom prst="flowChartTerminator">
            <a:avLst/>
          </a:prstGeom>
          <a:solidFill>
            <a:srgbClr val="2A2B2F"/>
          </a:solidFill>
          <a:ln>
            <a:solidFill>
              <a:srgbClr val="2A2B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Flowchart: Terminator 21">
            <a:extLst>
              <a:ext uri="{FF2B5EF4-FFF2-40B4-BE49-F238E27FC236}">
                <a16:creationId xmlns:a16="http://schemas.microsoft.com/office/drawing/2014/main" id="{06063F13-0CF5-BE8E-672C-C7162BDBD3C6}"/>
              </a:ext>
            </a:extLst>
          </p:cNvPr>
          <p:cNvSpPr/>
          <p:nvPr/>
        </p:nvSpPr>
        <p:spPr>
          <a:xfrm rot="18902588">
            <a:off x="1460964" y="2142131"/>
            <a:ext cx="3310914" cy="698688"/>
          </a:xfrm>
          <a:prstGeom prst="flowChartTerminator">
            <a:avLst/>
          </a:prstGeom>
          <a:solidFill>
            <a:srgbClr val="2A2B2F"/>
          </a:solidFill>
          <a:ln>
            <a:solidFill>
              <a:srgbClr val="2A2B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3899000" y="4386635"/>
            <a:ext cx="43940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3600" dirty="0">
                <a:solidFill>
                  <a:srgbClr val="D8D8D8"/>
                </a:solidFill>
                <a:latin typeface="Gill Sans MT" panose="020B0502020104020203" pitchFamily="34" charset="0"/>
                <a:ea typeface="Cambria" panose="02040503050406030204" pitchFamily="18" charset="0"/>
                <a:cs typeface="Tahoma" panose="020B0604030504040204" pitchFamily="34" charset="0"/>
              </a:rPr>
              <a:t>Mahyar Sabouniaghdam</a:t>
            </a:r>
            <a:endParaRPr sz="3600" dirty="0">
              <a:solidFill>
                <a:srgbClr val="D8D8D8"/>
              </a:solidFill>
              <a:latin typeface="Gill Sans MT" panose="020B0502020104020203" pitchFamily="34" charset="0"/>
              <a:ea typeface="Cambria" panose="02040503050406030204" pitchFamily="18" charset="0"/>
              <a:cs typeface="Tahoma" panose="020B0604030504040204" pitchFamily="34" charset="0"/>
            </a:endParaRPr>
          </a:p>
        </p:txBody>
      </p:sp>
      <p:sp>
        <p:nvSpPr>
          <p:cNvPr id="25" name="Flowchart: Terminator 24">
            <a:extLst>
              <a:ext uri="{FF2B5EF4-FFF2-40B4-BE49-F238E27FC236}">
                <a16:creationId xmlns:a16="http://schemas.microsoft.com/office/drawing/2014/main" id="{CA00E663-7B4F-A0B9-4FAF-7D8B383486D7}"/>
              </a:ext>
            </a:extLst>
          </p:cNvPr>
          <p:cNvSpPr>
            <a:spLocks noChangeAspect="1"/>
          </p:cNvSpPr>
          <p:nvPr/>
        </p:nvSpPr>
        <p:spPr>
          <a:xfrm rot="18902588">
            <a:off x="10037536" y="4987034"/>
            <a:ext cx="1005193" cy="440596"/>
          </a:xfrm>
          <a:prstGeom prst="flowChartTerminator">
            <a:avLst/>
          </a:prstGeom>
          <a:solidFill>
            <a:srgbClr val="2A2B2F"/>
          </a:solidFill>
          <a:ln>
            <a:solidFill>
              <a:srgbClr val="2A2B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Flowchart: Terminator 25">
            <a:extLst>
              <a:ext uri="{FF2B5EF4-FFF2-40B4-BE49-F238E27FC236}">
                <a16:creationId xmlns:a16="http://schemas.microsoft.com/office/drawing/2014/main" id="{26829C65-E594-B098-5384-67C41E52BD82}"/>
              </a:ext>
            </a:extLst>
          </p:cNvPr>
          <p:cNvSpPr>
            <a:spLocks noChangeAspect="1"/>
          </p:cNvSpPr>
          <p:nvPr/>
        </p:nvSpPr>
        <p:spPr>
          <a:xfrm rot="18902588">
            <a:off x="9063570" y="4562204"/>
            <a:ext cx="1793270" cy="440596"/>
          </a:xfrm>
          <a:prstGeom prst="flowChartTerminator">
            <a:avLst/>
          </a:prstGeom>
          <a:solidFill>
            <a:srgbClr val="2A2B2F"/>
          </a:solidFill>
          <a:ln>
            <a:solidFill>
              <a:srgbClr val="2A2B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Flowchart: Terminator 26">
            <a:extLst>
              <a:ext uri="{FF2B5EF4-FFF2-40B4-BE49-F238E27FC236}">
                <a16:creationId xmlns:a16="http://schemas.microsoft.com/office/drawing/2014/main" id="{141EAAF1-75E3-E25B-EEBA-7EFE32229480}"/>
              </a:ext>
            </a:extLst>
          </p:cNvPr>
          <p:cNvSpPr>
            <a:spLocks noChangeAspect="1"/>
          </p:cNvSpPr>
          <p:nvPr/>
        </p:nvSpPr>
        <p:spPr>
          <a:xfrm rot="18902588">
            <a:off x="7593603" y="3834640"/>
            <a:ext cx="3310914" cy="698688"/>
          </a:xfrm>
          <a:prstGeom prst="flowChartTerminator">
            <a:avLst/>
          </a:prstGeom>
          <a:solidFill>
            <a:srgbClr val="2A2B2F"/>
          </a:solidFill>
          <a:ln>
            <a:solidFill>
              <a:srgbClr val="2A2B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2082200" y="1244533"/>
            <a:ext cx="80276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CA" sz="8000" dirty="0">
                <a:solidFill>
                  <a:srgbClr val="F58025"/>
                </a:solidFill>
                <a:latin typeface="Garamond" panose="02020404030301010803" pitchFamily="18" charset="0"/>
                <a:ea typeface="Cambria" panose="02040503050406030204" pitchFamily="18" charset="0"/>
                <a:cs typeface="Sabon Next LT" panose="02000500000000000000" pitchFamily="2" charset="0"/>
              </a:rPr>
              <a:t>Stack Overflow Questions</a:t>
            </a:r>
          </a:p>
        </p:txBody>
      </p:sp>
      <p:pic>
        <p:nvPicPr>
          <p:cNvPr id="3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0778EA05-26E3-FA33-413C-48B355F1F9C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8009494" y="166288"/>
            <a:ext cx="4053689" cy="67294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42AABDF-9B28-B5F4-D4EA-4A5887442056}"/>
              </a:ext>
            </a:extLst>
          </p:cNvPr>
          <p:cNvGrpSpPr/>
          <p:nvPr/>
        </p:nvGrpSpPr>
        <p:grpSpPr>
          <a:xfrm>
            <a:off x="2690948" y="1756953"/>
            <a:ext cx="261257" cy="2096589"/>
            <a:chOff x="2181497" y="1244533"/>
            <a:chExt cx="613954" cy="2994364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FD1432B-D4AE-66C2-FAC9-D091E58DF578}"/>
                </a:ext>
              </a:extLst>
            </p:cNvPr>
            <p:cNvCxnSpPr/>
            <p:nvPr/>
          </p:nvCxnSpPr>
          <p:spPr>
            <a:xfrm>
              <a:off x="2181497" y="1244533"/>
              <a:ext cx="0" cy="2994364"/>
            </a:xfrm>
            <a:prstGeom prst="line">
              <a:avLst/>
            </a:prstGeom>
            <a:ln w="19050">
              <a:solidFill>
                <a:srgbClr val="D8D8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F14C7B9-8742-130A-13CE-D740164B8045}"/>
                </a:ext>
              </a:extLst>
            </p:cNvPr>
            <p:cNvCxnSpPr/>
            <p:nvPr/>
          </p:nvCxnSpPr>
          <p:spPr>
            <a:xfrm>
              <a:off x="2194560" y="1244533"/>
              <a:ext cx="600891" cy="0"/>
            </a:xfrm>
            <a:prstGeom prst="line">
              <a:avLst/>
            </a:prstGeom>
            <a:ln w="19050">
              <a:solidFill>
                <a:srgbClr val="D8D8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9059176-A232-9AA8-1D00-93B120A4D63D}"/>
                </a:ext>
              </a:extLst>
            </p:cNvPr>
            <p:cNvCxnSpPr/>
            <p:nvPr/>
          </p:nvCxnSpPr>
          <p:spPr>
            <a:xfrm>
              <a:off x="2181497" y="4238897"/>
              <a:ext cx="600891" cy="0"/>
            </a:xfrm>
            <a:prstGeom prst="line">
              <a:avLst/>
            </a:prstGeom>
            <a:ln w="19050">
              <a:solidFill>
                <a:srgbClr val="D8D8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C91D679-47E2-FF4B-3118-93720EA7F278}"/>
              </a:ext>
            </a:extLst>
          </p:cNvPr>
          <p:cNvGrpSpPr/>
          <p:nvPr/>
        </p:nvGrpSpPr>
        <p:grpSpPr>
          <a:xfrm rot="10800000">
            <a:off x="9234236" y="1756953"/>
            <a:ext cx="261257" cy="2096589"/>
            <a:chOff x="2181497" y="1244533"/>
            <a:chExt cx="613954" cy="299436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90065A-D668-0C0B-77A7-40C2B6269B47}"/>
                </a:ext>
              </a:extLst>
            </p:cNvPr>
            <p:cNvCxnSpPr/>
            <p:nvPr/>
          </p:nvCxnSpPr>
          <p:spPr>
            <a:xfrm>
              <a:off x="2181497" y="1244533"/>
              <a:ext cx="0" cy="2994364"/>
            </a:xfrm>
            <a:prstGeom prst="line">
              <a:avLst/>
            </a:prstGeom>
            <a:ln w="19050">
              <a:solidFill>
                <a:srgbClr val="D8D8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665DF4A-4291-314F-AD37-ED35FA919367}"/>
                </a:ext>
              </a:extLst>
            </p:cNvPr>
            <p:cNvCxnSpPr/>
            <p:nvPr/>
          </p:nvCxnSpPr>
          <p:spPr>
            <a:xfrm>
              <a:off x="2194560" y="1244533"/>
              <a:ext cx="600891" cy="0"/>
            </a:xfrm>
            <a:prstGeom prst="line">
              <a:avLst/>
            </a:prstGeom>
            <a:ln w="19050">
              <a:solidFill>
                <a:srgbClr val="D8D8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2F21768-4673-7DC1-6A21-A6673C1DF10E}"/>
                </a:ext>
              </a:extLst>
            </p:cNvPr>
            <p:cNvCxnSpPr/>
            <p:nvPr/>
          </p:nvCxnSpPr>
          <p:spPr>
            <a:xfrm>
              <a:off x="2181497" y="4238897"/>
              <a:ext cx="600891" cy="0"/>
            </a:xfrm>
            <a:prstGeom prst="line">
              <a:avLst/>
            </a:prstGeom>
            <a:ln w="19050">
              <a:solidFill>
                <a:srgbClr val="D8D8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72A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-2014019" y="-98376"/>
            <a:ext cx="10352166" cy="144949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CA" sz="8000" dirty="0">
                <a:solidFill>
                  <a:srgbClr val="D8D8D8"/>
                </a:solidFill>
                <a:latin typeface="Garamond" panose="02020404030301010803" pitchFamily="18" charset="0"/>
                <a:ea typeface="Cambria" panose="02040503050406030204" pitchFamily="18" charset="0"/>
                <a:cs typeface="Sabon Next LT" panose="02000500000000000000" pitchFamily="2" charset="0"/>
              </a:rPr>
              <a:t>Final Dataset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0B67054-F8F4-EC6F-DC2C-EEA69CE5E40C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54236" y="1273007"/>
            <a:ext cx="5073504" cy="9141"/>
          </a:xfrm>
          <a:prstGeom prst="line">
            <a:avLst/>
          </a:prstGeom>
          <a:ln w="28575">
            <a:solidFill>
              <a:srgbClr val="D8D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02D1968-16D7-B671-7F0E-B73B5523D676}"/>
              </a:ext>
            </a:extLst>
          </p:cNvPr>
          <p:cNvSpPr/>
          <p:nvPr/>
        </p:nvSpPr>
        <p:spPr>
          <a:xfrm>
            <a:off x="641398" y="1244825"/>
            <a:ext cx="74645" cy="74645"/>
          </a:xfrm>
          <a:prstGeom prst="ellipse">
            <a:avLst/>
          </a:prstGeom>
          <a:solidFill>
            <a:srgbClr val="D8D8D8"/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5D2964D-C10E-FD5C-DB3A-179AEA1847AE}"/>
              </a:ext>
            </a:extLst>
          </p:cNvPr>
          <p:cNvSpPr/>
          <p:nvPr/>
        </p:nvSpPr>
        <p:spPr>
          <a:xfrm>
            <a:off x="5727740" y="1235684"/>
            <a:ext cx="74645" cy="74645"/>
          </a:xfrm>
          <a:prstGeom prst="ellipse">
            <a:avLst/>
          </a:prstGeom>
          <a:solidFill>
            <a:srgbClr val="D8D8D8"/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C880751-C887-A166-416F-ADB4153C9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845" y="2722502"/>
            <a:ext cx="9875520" cy="362774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8FDAFDC-7773-2B0B-2EE8-D816C0242F01}"/>
              </a:ext>
            </a:extLst>
          </p:cNvPr>
          <p:cNvSpPr txBox="1"/>
          <p:nvPr/>
        </p:nvSpPr>
        <p:spPr>
          <a:xfrm>
            <a:off x="1079863" y="1828800"/>
            <a:ext cx="39428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D8D8D8"/>
                </a:solidFill>
                <a:latin typeface="Gill Sans MT" panose="020B0502020104020203" pitchFamily="34" charset="0"/>
              </a:rPr>
              <a:t>TF – IDF  Vectorization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800" dirty="0">
              <a:solidFill>
                <a:srgbClr val="D8D8D8"/>
              </a:solidFill>
              <a:latin typeface="Gill Sans MT" panose="020B05020201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A423E3-EBAE-6CF6-341F-DC943005E965}"/>
              </a:ext>
            </a:extLst>
          </p:cNvPr>
          <p:cNvSpPr txBox="1"/>
          <p:nvPr/>
        </p:nvSpPr>
        <p:spPr>
          <a:xfrm>
            <a:off x="6823166" y="1828800"/>
            <a:ext cx="36358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D8D8D8"/>
                </a:solidFill>
                <a:latin typeface="Gill Sans MT" panose="020B0502020104020203" pitchFamily="34" charset="0"/>
              </a:rPr>
              <a:t>2018 Columns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DFBD440-1CDA-4FFC-B304-CA9BAD9742E7}"/>
              </a:ext>
            </a:extLst>
          </p:cNvPr>
          <p:cNvGrpSpPr/>
          <p:nvPr/>
        </p:nvGrpSpPr>
        <p:grpSpPr>
          <a:xfrm>
            <a:off x="1771736" y="2547205"/>
            <a:ext cx="1922652" cy="1282040"/>
            <a:chOff x="4726341" y="1241183"/>
            <a:chExt cx="1922652" cy="128204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D962F70-F0C1-A966-5A2A-0AAACB251D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63664" y="1285183"/>
              <a:ext cx="1885329" cy="0"/>
            </a:xfrm>
            <a:prstGeom prst="line">
              <a:avLst/>
            </a:prstGeom>
            <a:ln w="19050">
              <a:solidFill>
                <a:srgbClr val="D8D8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61258D1-676F-DD4D-2880-ABA97A0FBC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63664" y="1285183"/>
              <a:ext cx="0" cy="1200717"/>
            </a:xfrm>
            <a:prstGeom prst="line">
              <a:avLst/>
            </a:prstGeom>
            <a:ln w="19050">
              <a:solidFill>
                <a:srgbClr val="D8D8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CF6520F-555B-390E-423C-DA70CB99B11A}"/>
                </a:ext>
              </a:extLst>
            </p:cNvPr>
            <p:cNvSpPr/>
            <p:nvPr/>
          </p:nvSpPr>
          <p:spPr>
            <a:xfrm>
              <a:off x="6574348" y="1241183"/>
              <a:ext cx="74645" cy="74645"/>
            </a:xfrm>
            <a:prstGeom prst="ellipse">
              <a:avLst/>
            </a:prstGeom>
            <a:solidFill>
              <a:srgbClr val="D8D8D8"/>
            </a:solidFill>
            <a:ln>
              <a:solidFill>
                <a:srgbClr val="D8D8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6349E8E-D1AF-D1FC-7F35-D68ECAE6EAC3}"/>
                </a:ext>
              </a:extLst>
            </p:cNvPr>
            <p:cNvSpPr/>
            <p:nvPr/>
          </p:nvSpPr>
          <p:spPr>
            <a:xfrm>
              <a:off x="4726341" y="2448578"/>
              <a:ext cx="74645" cy="74645"/>
            </a:xfrm>
            <a:prstGeom prst="ellipse">
              <a:avLst/>
            </a:prstGeom>
            <a:solidFill>
              <a:srgbClr val="D8D8D8"/>
            </a:solidFill>
            <a:ln>
              <a:solidFill>
                <a:srgbClr val="D8D8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9BD8A2D-5B6E-6A15-4695-3BC97D646322}"/>
              </a:ext>
            </a:extLst>
          </p:cNvPr>
          <p:cNvGrpSpPr/>
          <p:nvPr/>
        </p:nvGrpSpPr>
        <p:grpSpPr>
          <a:xfrm>
            <a:off x="10483040" y="5393685"/>
            <a:ext cx="1517206" cy="1126082"/>
            <a:chOff x="10267407" y="4814645"/>
            <a:chExt cx="1517206" cy="1126082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E6F78F5-0485-CFFA-FD06-C7E38416EB7E}"/>
                </a:ext>
              </a:extLst>
            </p:cNvPr>
            <p:cNvCxnSpPr>
              <a:cxnSpLocks/>
            </p:cNvCxnSpPr>
            <p:nvPr/>
          </p:nvCxnSpPr>
          <p:spPr>
            <a:xfrm>
              <a:off x="10304728" y="5903405"/>
              <a:ext cx="1442563" cy="0"/>
            </a:xfrm>
            <a:prstGeom prst="line">
              <a:avLst/>
            </a:prstGeom>
            <a:ln w="19050">
              <a:solidFill>
                <a:srgbClr val="D8D8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0AB0C85-3E34-D6D9-D2B7-0DB66ACDCAE5}"/>
                </a:ext>
              </a:extLst>
            </p:cNvPr>
            <p:cNvCxnSpPr>
              <a:cxnSpLocks/>
            </p:cNvCxnSpPr>
            <p:nvPr/>
          </p:nvCxnSpPr>
          <p:spPr>
            <a:xfrm>
              <a:off x="11747291" y="4851969"/>
              <a:ext cx="0" cy="1051436"/>
            </a:xfrm>
            <a:prstGeom prst="line">
              <a:avLst/>
            </a:prstGeom>
            <a:ln w="19050">
              <a:solidFill>
                <a:srgbClr val="D8D8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5BAF829-5AF6-4E9C-A07F-F1150518790B}"/>
                </a:ext>
              </a:extLst>
            </p:cNvPr>
            <p:cNvSpPr/>
            <p:nvPr/>
          </p:nvSpPr>
          <p:spPr>
            <a:xfrm>
              <a:off x="10267407" y="5866082"/>
              <a:ext cx="74645" cy="74645"/>
            </a:xfrm>
            <a:prstGeom prst="ellipse">
              <a:avLst/>
            </a:prstGeom>
            <a:solidFill>
              <a:srgbClr val="D8D8D8"/>
            </a:solidFill>
            <a:ln>
              <a:solidFill>
                <a:srgbClr val="D8D8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08076CC-45B5-4919-E03A-9F388F3AA6DC}"/>
                </a:ext>
              </a:extLst>
            </p:cNvPr>
            <p:cNvSpPr/>
            <p:nvPr/>
          </p:nvSpPr>
          <p:spPr>
            <a:xfrm>
              <a:off x="11709968" y="4814645"/>
              <a:ext cx="74645" cy="74645"/>
            </a:xfrm>
            <a:prstGeom prst="ellipse">
              <a:avLst/>
            </a:prstGeom>
            <a:solidFill>
              <a:srgbClr val="D8D8D8"/>
            </a:solidFill>
            <a:ln>
              <a:solidFill>
                <a:srgbClr val="D8D8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961723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72A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-3714058" y="-68884"/>
            <a:ext cx="10352166" cy="144949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CA" sz="8000" dirty="0">
                <a:solidFill>
                  <a:srgbClr val="D8D8D8"/>
                </a:solidFill>
                <a:latin typeface="Garamond" panose="02020404030301010803" pitchFamily="18" charset="0"/>
                <a:ea typeface="Cambria" panose="02040503050406030204" pitchFamily="18" charset="0"/>
                <a:cs typeface="Sabon Next LT" panose="02000500000000000000" pitchFamily="2" charset="0"/>
              </a:rPr>
              <a:t>Title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0B67054-F8F4-EC6F-DC2C-EEA69CE5E40C}"/>
              </a:ext>
            </a:extLst>
          </p:cNvPr>
          <p:cNvCxnSpPr>
            <a:cxnSpLocks/>
          </p:cNvCxnSpPr>
          <p:nvPr/>
        </p:nvCxnSpPr>
        <p:spPr>
          <a:xfrm flipH="1">
            <a:off x="654236" y="1273005"/>
            <a:ext cx="1694994" cy="9143"/>
          </a:xfrm>
          <a:prstGeom prst="line">
            <a:avLst/>
          </a:prstGeom>
          <a:ln w="28575">
            <a:solidFill>
              <a:srgbClr val="D8D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02D1968-16D7-B671-7F0E-B73B5523D676}"/>
              </a:ext>
            </a:extLst>
          </p:cNvPr>
          <p:cNvSpPr/>
          <p:nvPr/>
        </p:nvSpPr>
        <p:spPr>
          <a:xfrm>
            <a:off x="641398" y="1244825"/>
            <a:ext cx="74645" cy="74645"/>
          </a:xfrm>
          <a:prstGeom prst="ellipse">
            <a:avLst/>
          </a:prstGeom>
          <a:solidFill>
            <a:srgbClr val="D8D8D8"/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5D2964D-C10E-FD5C-DB3A-179AEA1847AE}"/>
              </a:ext>
            </a:extLst>
          </p:cNvPr>
          <p:cNvSpPr/>
          <p:nvPr/>
        </p:nvSpPr>
        <p:spPr>
          <a:xfrm>
            <a:off x="2356222" y="1235683"/>
            <a:ext cx="74645" cy="74645"/>
          </a:xfrm>
          <a:prstGeom prst="ellipse">
            <a:avLst/>
          </a:prstGeom>
          <a:solidFill>
            <a:srgbClr val="D8D8D8"/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A3963B-271B-529D-F3CD-EA788D10F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960" y="399062"/>
            <a:ext cx="7502879" cy="28536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0E4947-E8D1-F664-EBB1-7ACDB68190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8960" y="3523069"/>
            <a:ext cx="7502879" cy="29177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BAB6D4-82F8-5B6F-2B96-E6186D1F14CD}"/>
              </a:ext>
            </a:extLst>
          </p:cNvPr>
          <p:cNvSpPr txBox="1"/>
          <p:nvPr/>
        </p:nvSpPr>
        <p:spPr>
          <a:xfrm>
            <a:off x="502683" y="1551571"/>
            <a:ext cx="352067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8D8D8"/>
                </a:solidFill>
                <a:latin typeface="Gill Sans MT" panose="020B0502020104020203" pitchFamily="34" charset="0"/>
              </a:rPr>
              <a:t>Titles mostly 4-6 words.</a:t>
            </a:r>
          </a:p>
          <a:p>
            <a:endParaRPr lang="en-US" sz="1200" dirty="0">
              <a:solidFill>
                <a:srgbClr val="D8D8D8"/>
              </a:solidFill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8D8D8"/>
                </a:solidFill>
                <a:latin typeface="Gill Sans MT" panose="020B0502020104020203" pitchFamily="34" charset="0"/>
              </a:rPr>
              <a:t>Advanced, technical words predictive of HQ titles.</a:t>
            </a:r>
          </a:p>
          <a:p>
            <a:endParaRPr lang="en-US" sz="1200" dirty="0">
              <a:solidFill>
                <a:srgbClr val="D8D8D8"/>
              </a:solidFill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8D8D8"/>
                </a:solidFill>
                <a:latin typeface="Gill Sans MT" panose="020B0502020104020203" pitchFamily="34" charset="0"/>
              </a:rPr>
              <a:t>Top 20 closed Qs use general words; HQ Qs use advanced words.</a:t>
            </a:r>
          </a:p>
          <a:p>
            <a:endParaRPr lang="en-US" sz="1200" dirty="0">
              <a:solidFill>
                <a:srgbClr val="D8D8D8"/>
              </a:solidFill>
              <a:latin typeface="Gill Sans MT" panose="020B05020201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8D8D8"/>
                </a:solidFill>
                <a:latin typeface="Gill Sans MT" panose="020B0502020104020203" pitchFamily="34" charset="0"/>
              </a:rPr>
              <a:t>Shorter, fewer words = higher chance of closed Qs.</a:t>
            </a:r>
            <a:endParaRPr lang="en-CA" sz="2400" dirty="0">
              <a:solidFill>
                <a:srgbClr val="D8D8D8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6331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72A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-3219035" y="-62571"/>
            <a:ext cx="10352166" cy="144949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CA" sz="8000" dirty="0">
                <a:solidFill>
                  <a:srgbClr val="D8D8D8"/>
                </a:solidFill>
                <a:latin typeface="Garamond" panose="02020404030301010803" pitchFamily="18" charset="0"/>
                <a:ea typeface="Cambria" panose="02040503050406030204" pitchFamily="18" charset="0"/>
                <a:cs typeface="Sabon Next LT" panose="02000500000000000000" pitchFamily="2" charset="0"/>
              </a:rPr>
              <a:t>Models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0B67054-F8F4-EC6F-DC2C-EEA69CE5E40C}"/>
              </a:ext>
            </a:extLst>
          </p:cNvPr>
          <p:cNvCxnSpPr>
            <a:cxnSpLocks/>
          </p:cNvCxnSpPr>
          <p:nvPr/>
        </p:nvCxnSpPr>
        <p:spPr>
          <a:xfrm flipH="1">
            <a:off x="654236" y="1282148"/>
            <a:ext cx="2787607" cy="0"/>
          </a:xfrm>
          <a:prstGeom prst="line">
            <a:avLst/>
          </a:prstGeom>
          <a:ln w="28575">
            <a:solidFill>
              <a:srgbClr val="D8D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02D1968-16D7-B671-7F0E-B73B5523D676}"/>
              </a:ext>
            </a:extLst>
          </p:cNvPr>
          <p:cNvSpPr/>
          <p:nvPr/>
        </p:nvSpPr>
        <p:spPr>
          <a:xfrm>
            <a:off x="641398" y="1244825"/>
            <a:ext cx="74645" cy="74645"/>
          </a:xfrm>
          <a:prstGeom prst="ellipse">
            <a:avLst/>
          </a:prstGeom>
          <a:solidFill>
            <a:srgbClr val="D8D8D8"/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5D2964D-C10E-FD5C-DB3A-179AEA1847AE}"/>
              </a:ext>
            </a:extLst>
          </p:cNvPr>
          <p:cNvSpPr/>
          <p:nvPr/>
        </p:nvSpPr>
        <p:spPr>
          <a:xfrm>
            <a:off x="3417358" y="1244824"/>
            <a:ext cx="74645" cy="74645"/>
          </a:xfrm>
          <a:prstGeom prst="ellipse">
            <a:avLst/>
          </a:prstGeom>
          <a:solidFill>
            <a:srgbClr val="D8D8D8"/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ED20528D-4B4A-FA16-CC35-76DD06C3E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899734"/>
              </p:ext>
            </p:extLst>
          </p:nvPr>
        </p:nvGraphicFramePr>
        <p:xfrm>
          <a:off x="1223748" y="1738265"/>
          <a:ext cx="9744504" cy="436198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797520">
                  <a:extLst>
                    <a:ext uri="{9D8B030D-6E8A-4147-A177-3AD203B41FA5}">
                      <a16:colId xmlns:a16="http://schemas.microsoft.com/office/drawing/2014/main" val="1681053801"/>
                    </a:ext>
                  </a:extLst>
                </a:gridCol>
                <a:gridCol w="2074732">
                  <a:extLst>
                    <a:ext uri="{9D8B030D-6E8A-4147-A177-3AD203B41FA5}">
                      <a16:colId xmlns:a16="http://schemas.microsoft.com/office/drawing/2014/main" val="2214860571"/>
                    </a:ext>
                  </a:extLst>
                </a:gridCol>
                <a:gridCol w="2436126">
                  <a:extLst>
                    <a:ext uri="{9D8B030D-6E8A-4147-A177-3AD203B41FA5}">
                      <a16:colId xmlns:a16="http://schemas.microsoft.com/office/drawing/2014/main" val="2909009074"/>
                    </a:ext>
                  </a:extLst>
                </a:gridCol>
                <a:gridCol w="2436126">
                  <a:extLst>
                    <a:ext uri="{9D8B030D-6E8A-4147-A177-3AD203B41FA5}">
                      <a16:colId xmlns:a16="http://schemas.microsoft.com/office/drawing/2014/main" val="2067058304"/>
                    </a:ext>
                  </a:extLst>
                </a:gridCol>
              </a:tblGrid>
              <a:tr h="543212"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solidFill>
                            <a:srgbClr val="D8D8D8"/>
                          </a:solidFill>
                          <a:latin typeface="Gill Sans MT" panose="020B0502020104020203" pitchFamily="34" charset="0"/>
                        </a:rPr>
                        <a:t>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solidFill>
                            <a:srgbClr val="D8D8D8"/>
                          </a:solidFill>
                          <a:latin typeface="Gill Sans MT" panose="020B0502020104020203" pitchFamily="34" charset="0"/>
                        </a:rPr>
                        <a:t>Test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solidFill>
                            <a:srgbClr val="D8D8D8"/>
                          </a:solidFill>
                          <a:latin typeface="Gill Sans MT" panose="020B0502020104020203" pitchFamily="34" charset="0"/>
                        </a:rPr>
                        <a:t>Train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solidFill>
                            <a:srgbClr val="D8D8D8"/>
                          </a:solidFill>
                          <a:latin typeface="Gill Sans MT" panose="020B0502020104020203" pitchFamily="34" charset="0"/>
                        </a:rPr>
                        <a:t>Parameters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994420"/>
                  </a:ext>
                </a:extLst>
              </a:tr>
              <a:tr h="543212"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solidFill>
                            <a:srgbClr val="D8D8D8"/>
                          </a:solidFill>
                          <a:latin typeface="Gill Sans MT" panose="020B0502020104020203" pitchFamily="34" charset="0"/>
                        </a:rPr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solidFill>
                            <a:srgbClr val="D8D8D8"/>
                          </a:solidFill>
                          <a:latin typeface="Gill Sans MT" panose="020B0502020104020203" pitchFamily="34" charset="0"/>
                        </a:rPr>
                        <a:t>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solidFill>
                            <a:srgbClr val="D8D8D8"/>
                          </a:solidFill>
                          <a:latin typeface="Gill Sans MT" panose="020B0502020104020203" pitchFamily="34" charset="0"/>
                        </a:rPr>
                        <a:t>77.31%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 err="1">
                          <a:solidFill>
                            <a:srgbClr val="D8D8D8"/>
                          </a:solidFill>
                          <a:latin typeface="Gill Sans MT" panose="020B0502020104020203" pitchFamily="34" charset="0"/>
                        </a:rPr>
                        <a:t>C_Value</a:t>
                      </a:r>
                      <a:r>
                        <a:rPr lang="en-CA" sz="2400" dirty="0">
                          <a:solidFill>
                            <a:srgbClr val="D8D8D8"/>
                          </a:solidFill>
                          <a:latin typeface="Gill Sans MT" panose="020B0502020104020203" pitchFamily="34" charset="0"/>
                        </a:rPr>
                        <a:t> = 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927045"/>
                  </a:ext>
                </a:extLst>
              </a:tr>
              <a:tr h="543212"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solidFill>
                            <a:srgbClr val="D8D8D8"/>
                          </a:solidFill>
                          <a:latin typeface="Gill Sans MT" panose="020B0502020104020203" pitchFamily="34" charset="0"/>
                        </a:rPr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solidFill>
                            <a:srgbClr val="D8D8D8"/>
                          </a:solidFill>
                          <a:latin typeface="Gill Sans MT" panose="020B0502020104020203" pitchFamily="34" charset="0"/>
                        </a:rPr>
                        <a:t>75.25%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solidFill>
                            <a:srgbClr val="D8D8D8"/>
                          </a:solidFill>
                          <a:latin typeface="Gill Sans MT" panose="020B0502020104020203" pitchFamily="34" charset="0"/>
                        </a:rPr>
                        <a:t>83%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 err="1">
                          <a:solidFill>
                            <a:srgbClr val="D8D8D8"/>
                          </a:solidFill>
                          <a:latin typeface="Gill Sans MT" panose="020B0502020104020203" pitchFamily="34" charset="0"/>
                        </a:rPr>
                        <a:t>C_Value</a:t>
                      </a:r>
                      <a:r>
                        <a:rPr lang="en-CA" sz="2400" dirty="0">
                          <a:solidFill>
                            <a:srgbClr val="D8D8D8"/>
                          </a:solidFill>
                          <a:latin typeface="Gill Sans MT" panose="020B0502020104020203" pitchFamily="34" charset="0"/>
                        </a:rPr>
                        <a:t>=0.01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032872"/>
                  </a:ext>
                </a:extLst>
              </a:tr>
              <a:tr h="543212"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solidFill>
                            <a:srgbClr val="D8D8D8"/>
                          </a:solidFill>
                          <a:latin typeface="Gill Sans MT" panose="020B0502020104020203" pitchFamily="34" charset="0"/>
                        </a:rPr>
                        <a:t>Random Forrest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solidFill>
                            <a:srgbClr val="D8D8D8"/>
                          </a:solidFill>
                          <a:latin typeface="Gill Sans MT" panose="020B0502020104020203" pitchFamily="34" charset="0"/>
                        </a:rPr>
                        <a:t>73%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solidFill>
                            <a:srgbClr val="D8D8D8"/>
                          </a:solidFill>
                          <a:latin typeface="Gill Sans MT" panose="020B0502020104020203" pitchFamily="34" charset="0"/>
                        </a:rPr>
                        <a:t>84%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 err="1">
                          <a:solidFill>
                            <a:srgbClr val="D8D8D8"/>
                          </a:solidFill>
                          <a:latin typeface="Gill Sans MT" panose="020B0502020104020203" pitchFamily="34" charset="0"/>
                        </a:rPr>
                        <a:t>max_depth</a:t>
                      </a:r>
                      <a:r>
                        <a:rPr lang="en-CA" sz="2400" dirty="0">
                          <a:solidFill>
                            <a:srgbClr val="D8D8D8"/>
                          </a:solidFill>
                          <a:latin typeface="Gill Sans MT" panose="020B0502020104020203" pitchFamily="34" charset="0"/>
                        </a:rPr>
                        <a:t>=21</a:t>
                      </a:r>
                    </a:p>
                    <a:p>
                      <a:pPr algn="ctr"/>
                      <a:r>
                        <a:rPr lang="en-CA" sz="2400" dirty="0" err="1">
                          <a:solidFill>
                            <a:srgbClr val="D8D8D8"/>
                          </a:solidFill>
                          <a:latin typeface="Gill Sans MT" panose="020B0502020104020203" pitchFamily="34" charset="0"/>
                        </a:rPr>
                        <a:t>n_est</a:t>
                      </a:r>
                      <a:r>
                        <a:rPr lang="en-CA" sz="2400" dirty="0">
                          <a:solidFill>
                            <a:srgbClr val="D8D8D8"/>
                          </a:solidFill>
                          <a:latin typeface="Gill Sans MT" panose="020B0502020104020203" pitchFamily="34" charset="0"/>
                        </a:rPr>
                        <a:t>=13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974449"/>
                  </a:ext>
                </a:extLst>
              </a:tr>
              <a:tr h="543212">
                <a:tc>
                  <a:txBody>
                    <a:bodyPr/>
                    <a:lstStyle/>
                    <a:p>
                      <a:pPr algn="ctr"/>
                      <a:r>
                        <a:rPr lang="en-CA" sz="2400" dirty="0" err="1">
                          <a:solidFill>
                            <a:srgbClr val="FF7F14"/>
                          </a:solidFill>
                          <a:latin typeface="Gill Sans MT" panose="020B0502020104020203" pitchFamily="34" charset="0"/>
                        </a:rPr>
                        <a:t>XGBoost</a:t>
                      </a:r>
                      <a:endParaRPr lang="en-CA" sz="2400" dirty="0">
                        <a:solidFill>
                          <a:srgbClr val="FF7F14"/>
                        </a:solidFill>
                        <a:latin typeface="Gill Sans MT" panose="020B05020201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solidFill>
                            <a:srgbClr val="FF7F14"/>
                          </a:solidFill>
                          <a:latin typeface="Gill Sans MT" panose="020B0502020104020203" pitchFamily="34" charset="0"/>
                        </a:rPr>
                        <a:t>79%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solidFill>
                            <a:srgbClr val="FF7F14"/>
                          </a:solidFill>
                          <a:latin typeface="Gill Sans MT" panose="020B0502020104020203" pitchFamily="34" charset="0"/>
                        </a:rPr>
                        <a:t>84.6%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 err="1">
                          <a:solidFill>
                            <a:srgbClr val="FF7F14"/>
                          </a:solidFill>
                          <a:latin typeface="Gill Sans MT" panose="020B0502020104020203" pitchFamily="34" charset="0"/>
                        </a:rPr>
                        <a:t>max_depth</a:t>
                      </a:r>
                      <a:r>
                        <a:rPr lang="en-CA" sz="2400" dirty="0">
                          <a:solidFill>
                            <a:srgbClr val="FF7F14"/>
                          </a:solidFill>
                          <a:latin typeface="Gill Sans MT" panose="020B0502020104020203" pitchFamily="34" charset="0"/>
                        </a:rPr>
                        <a:t>=6</a:t>
                      </a:r>
                    </a:p>
                    <a:p>
                      <a:pPr algn="ctr"/>
                      <a:r>
                        <a:rPr lang="en-CA" sz="2400" dirty="0" err="1">
                          <a:solidFill>
                            <a:srgbClr val="FF7F14"/>
                          </a:solidFill>
                          <a:latin typeface="Gill Sans MT" panose="020B0502020104020203" pitchFamily="34" charset="0"/>
                        </a:rPr>
                        <a:t>n_est</a:t>
                      </a:r>
                      <a:r>
                        <a:rPr lang="en-CA" sz="2400" dirty="0">
                          <a:solidFill>
                            <a:srgbClr val="FF7F14"/>
                          </a:solidFill>
                          <a:latin typeface="Gill Sans MT" panose="020B0502020104020203" pitchFamily="34" charset="0"/>
                        </a:rPr>
                        <a:t>=40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523864"/>
                  </a:ext>
                </a:extLst>
              </a:tr>
              <a:tr h="543212"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solidFill>
                            <a:srgbClr val="D8D8D8"/>
                          </a:solidFill>
                          <a:latin typeface="Gill Sans MT" panose="020B0502020104020203" pitchFamily="34" charset="0"/>
                        </a:rPr>
                        <a:t>ANN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solidFill>
                            <a:srgbClr val="D8D8D8"/>
                          </a:solidFill>
                          <a:latin typeface="Gill Sans MT" panose="020B0502020104020203" pitchFamily="34" charset="0"/>
                        </a:rPr>
                        <a:t>70.5%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solidFill>
                            <a:srgbClr val="D8D8D8"/>
                          </a:solidFill>
                          <a:latin typeface="Gill Sans MT" panose="020B0502020104020203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solidFill>
                            <a:srgbClr val="D8D8D8"/>
                          </a:solidFill>
                          <a:latin typeface="Gill Sans MT" panose="020B0502020104020203" pitchFamily="34" charset="0"/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112948"/>
                  </a:ext>
                </a:extLst>
              </a:tr>
              <a:tr h="543212"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solidFill>
                            <a:srgbClr val="D8D8D8"/>
                          </a:solidFill>
                          <a:latin typeface="Gill Sans MT" panose="020B0502020104020203" pitchFamily="34" charset="0"/>
                        </a:rPr>
                        <a:t>Multi Class NNs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solidFill>
                            <a:srgbClr val="D8D8D8"/>
                          </a:solidFill>
                          <a:latin typeface="Gill Sans MT" panose="020B0502020104020203" pitchFamily="34" charset="0"/>
                        </a:rPr>
                        <a:t>79%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2400" dirty="0">
                          <a:solidFill>
                            <a:srgbClr val="D8D8D8"/>
                          </a:solidFill>
                          <a:latin typeface="Gill Sans MT" panose="020B0502020104020203" pitchFamily="34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2400" dirty="0">
                          <a:solidFill>
                            <a:srgbClr val="D8D8D8"/>
                          </a:solidFill>
                          <a:latin typeface="Gill Sans MT" panose="020B0502020104020203" pitchFamily="34" charset="0"/>
                        </a:rPr>
                        <a:t>More 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843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596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72A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-1337532" y="-87933"/>
            <a:ext cx="10352166" cy="144949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CA" sz="8000" dirty="0">
                <a:solidFill>
                  <a:srgbClr val="D8D8D8"/>
                </a:solidFill>
                <a:latin typeface="Garamond" panose="02020404030301010803" pitchFamily="18" charset="0"/>
                <a:ea typeface="Cambria" panose="02040503050406030204" pitchFamily="18" charset="0"/>
                <a:cs typeface="Sabon Next LT" panose="02000500000000000000" pitchFamily="2" charset="0"/>
              </a:rPr>
              <a:t>Closing Remarks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0B67054-F8F4-EC6F-DC2C-EEA69CE5E40C}"/>
              </a:ext>
            </a:extLst>
          </p:cNvPr>
          <p:cNvCxnSpPr>
            <a:cxnSpLocks/>
          </p:cNvCxnSpPr>
          <p:nvPr/>
        </p:nvCxnSpPr>
        <p:spPr>
          <a:xfrm flipH="1">
            <a:off x="641398" y="1282775"/>
            <a:ext cx="6351513" cy="0"/>
          </a:xfrm>
          <a:prstGeom prst="line">
            <a:avLst/>
          </a:prstGeom>
          <a:ln w="28575">
            <a:solidFill>
              <a:srgbClr val="D8D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02D1968-16D7-B671-7F0E-B73B5523D676}"/>
              </a:ext>
            </a:extLst>
          </p:cNvPr>
          <p:cNvSpPr/>
          <p:nvPr/>
        </p:nvSpPr>
        <p:spPr>
          <a:xfrm>
            <a:off x="641398" y="1244825"/>
            <a:ext cx="74645" cy="74645"/>
          </a:xfrm>
          <a:prstGeom prst="ellipse">
            <a:avLst/>
          </a:prstGeom>
          <a:solidFill>
            <a:srgbClr val="D8D8D8"/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5D2964D-C10E-FD5C-DB3A-179AEA1847AE}"/>
              </a:ext>
            </a:extLst>
          </p:cNvPr>
          <p:cNvSpPr/>
          <p:nvPr/>
        </p:nvSpPr>
        <p:spPr>
          <a:xfrm>
            <a:off x="6975498" y="1244824"/>
            <a:ext cx="74645" cy="74645"/>
          </a:xfrm>
          <a:prstGeom prst="ellipse">
            <a:avLst/>
          </a:prstGeom>
          <a:solidFill>
            <a:srgbClr val="D8D8D8"/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3F29F0-D062-F974-FDC9-F1BC64321A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29"/>
          <a:stretch/>
        </p:blipFill>
        <p:spPr>
          <a:xfrm>
            <a:off x="5688767" y="1531375"/>
            <a:ext cx="6130968" cy="50714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63722E-3DD4-4195-DA7F-9394DA836B51}"/>
              </a:ext>
            </a:extLst>
          </p:cNvPr>
          <p:cNvSpPr txBox="1"/>
          <p:nvPr/>
        </p:nvSpPr>
        <p:spPr>
          <a:xfrm>
            <a:off x="862806" y="1850408"/>
            <a:ext cx="357428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D8D8D8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8D8D8"/>
                </a:solidFill>
                <a:latin typeface="Gill Sans MT" panose="020B0502020104020203" pitchFamily="34" charset="0"/>
              </a:rPr>
              <a:t>Out of 100 questions, 88 of them will be predicted correctly as a HQ question.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59EB4A-460E-7BF5-F4BC-3C25B6157C90}"/>
              </a:ext>
            </a:extLst>
          </p:cNvPr>
          <p:cNvSpPr txBox="1"/>
          <p:nvPr/>
        </p:nvSpPr>
        <p:spPr>
          <a:xfrm>
            <a:off x="904483" y="3872133"/>
            <a:ext cx="3660023" cy="461665"/>
          </a:xfrm>
          <a:prstGeom prst="rect">
            <a:avLst/>
          </a:prstGeom>
          <a:noFill/>
          <a:ln w="19050">
            <a:solidFill>
              <a:srgbClr val="FF7F1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rgbClr val="D8D8D8"/>
                </a:solidFill>
                <a:latin typeface="Gill Sans MT" panose="020B0502020104020203" pitchFamily="34" charset="0"/>
              </a:rPr>
              <a:t>Test AUC Score: 0.88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A33871-483B-7ACD-3AFB-D56610BEF239}"/>
              </a:ext>
            </a:extLst>
          </p:cNvPr>
          <p:cNvSpPr txBox="1"/>
          <p:nvPr/>
        </p:nvSpPr>
        <p:spPr>
          <a:xfrm>
            <a:off x="904484" y="4563197"/>
            <a:ext cx="3660023" cy="461665"/>
          </a:xfrm>
          <a:prstGeom prst="rect">
            <a:avLst/>
          </a:prstGeom>
          <a:noFill/>
          <a:ln w="19050">
            <a:solidFill>
              <a:srgbClr val="FF7F1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2400" dirty="0">
                <a:solidFill>
                  <a:srgbClr val="D8D8D8"/>
                </a:solidFill>
                <a:latin typeface="Gill Sans MT" panose="020B0502020104020203" pitchFamily="34" charset="0"/>
              </a:rPr>
              <a:t>Remainder AUC Score: 0.78</a:t>
            </a:r>
          </a:p>
        </p:txBody>
      </p:sp>
    </p:spTree>
    <p:extLst>
      <p:ext uri="{BB962C8B-B14F-4D97-AF65-F5344CB8AC3E}">
        <p14:creationId xmlns:p14="http://schemas.microsoft.com/office/powerpoint/2010/main" val="73299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72A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-2526135" y="-85056"/>
            <a:ext cx="10352166" cy="144949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CA" sz="8000" dirty="0">
                <a:solidFill>
                  <a:srgbClr val="D8D8D8"/>
                </a:solidFill>
                <a:latin typeface="Garamond" panose="02020404030301010803" pitchFamily="18" charset="0"/>
                <a:ea typeface="Cambria" panose="02040503050406030204" pitchFamily="18" charset="0"/>
                <a:cs typeface="Sabon Next LT" panose="02000500000000000000" pitchFamily="2" charset="0"/>
              </a:rPr>
              <a:t>Next Steps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0B67054-F8F4-EC6F-DC2C-EEA69CE5E40C}"/>
              </a:ext>
            </a:extLst>
          </p:cNvPr>
          <p:cNvCxnSpPr>
            <a:cxnSpLocks/>
          </p:cNvCxnSpPr>
          <p:nvPr/>
        </p:nvCxnSpPr>
        <p:spPr>
          <a:xfrm flipH="1">
            <a:off x="595448" y="1281727"/>
            <a:ext cx="4088662" cy="0"/>
          </a:xfrm>
          <a:prstGeom prst="line">
            <a:avLst/>
          </a:prstGeom>
          <a:ln w="28575">
            <a:solidFill>
              <a:srgbClr val="D8D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02D1968-16D7-B671-7F0E-B73B5523D676}"/>
              </a:ext>
            </a:extLst>
          </p:cNvPr>
          <p:cNvSpPr/>
          <p:nvPr/>
        </p:nvSpPr>
        <p:spPr>
          <a:xfrm>
            <a:off x="588433" y="1244825"/>
            <a:ext cx="74645" cy="74645"/>
          </a:xfrm>
          <a:prstGeom prst="ellipse">
            <a:avLst/>
          </a:prstGeom>
          <a:solidFill>
            <a:srgbClr val="D8D8D8"/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5D2964D-C10E-FD5C-DB3A-179AEA1847AE}"/>
              </a:ext>
            </a:extLst>
          </p:cNvPr>
          <p:cNvSpPr/>
          <p:nvPr/>
        </p:nvSpPr>
        <p:spPr>
          <a:xfrm>
            <a:off x="4655415" y="1244825"/>
            <a:ext cx="74645" cy="74645"/>
          </a:xfrm>
          <a:prstGeom prst="ellipse">
            <a:avLst/>
          </a:prstGeom>
          <a:solidFill>
            <a:srgbClr val="D8D8D8"/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63722E-3DD4-4195-DA7F-9394DA836B51}"/>
              </a:ext>
            </a:extLst>
          </p:cNvPr>
          <p:cNvSpPr txBox="1"/>
          <p:nvPr/>
        </p:nvSpPr>
        <p:spPr>
          <a:xfrm>
            <a:off x="648000" y="1591740"/>
            <a:ext cx="10110616" cy="3473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D8D8D8"/>
              </a:buCl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D8D8D8"/>
                </a:solidFill>
                <a:latin typeface="Gill Sans MT" panose="020B0502020104020203" pitchFamily="34" charset="0"/>
              </a:rPr>
              <a:t>Search for less biased data.</a:t>
            </a:r>
          </a:p>
          <a:p>
            <a:pPr marL="342900" indent="-342900">
              <a:lnSpc>
                <a:spcPct val="150000"/>
              </a:lnSpc>
              <a:buClr>
                <a:srgbClr val="D8D8D8"/>
              </a:buCl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D8D8D8"/>
                </a:solidFill>
                <a:latin typeface="Gill Sans MT" panose="020B0502020104020203" pitchFamily="34" charset="0"/>
              </a:rPr>
              <a:t>Conduct a Word Embedding analysis.</a:t>
            </a:r>
          </a:p>
          <a:p>
            <a:pPr marL="342900" indent="-342900">
              <a:lnSpc>
                <a:spcPct val="150000"/>
              </a:lnSpc>
              <a:buClr>
                <a:srgbClr val="D8D8D8"/>
              </a:buCl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D8D8D8"/>
                </a:solidFill>
                <a:latin typeface="Gill Sans MT" panose="020B0502020104020203" pitchFamily="34" charset="0"/>
              </a:rPr>
              <a:t>Explore more advanced NLP Models.</a:t>
            </a:r>
          </a:p>
          <a:p>
            <a:pPr marL="342900" indent="-342900">
              <a:lnSpc>
                <a:spcPct val="150000"/>
              </a:lnSpc>
              <a:buClr>
                <a:srgbClr val="D8D8D8"/>
              </a:buCl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D8D8D8"/>
                </a:solidFill>
                <a:latin typeface="Gill Sans MT" panose="020B0502020104020203" pitchFamily="34" charset="0"/>
              </a:rPr>
              <a:t>Run an extensive ML Pipeline with </a:t>
            </a:r>
            <a:r>
              <a:rPr lang="en-US" sz="3000" dirty="0" err="1">
                <a:solidFill>
                  <a:srgbClr val="D8D8D8"/>
                </a:solidFill>
                <a:latin typeface="Gill Sans MT" panose="020B0502020104020203" pitchFamily="34" charset="0"/>
              </a:rPr>
              <a:t>GridSearch</a:t>
            </a:r>
            <a:r>
              <a:rPr lang="en-US" sz="3000" dirty="0">
                <a:solidFill>
                  <a:srgbClr val="D8D8D8"/>
                </a:solidFill>
                <a:latin typeface="Gill Sans MT" panose="020B0502020104020203" pitchFamily="34" charset="0"/>
              </a:rPr>
              <a:t> via AWS.</a:t>
            </a:r>
          </a:p>
          <a:p>
            <a:pPr marL="342900" indent="-342900">
              <a:lnSpc>
                <a:spcPct val="150000"/>
              </a:lnSpc>
              <a:buClr>
                <a:srgbClr val="D8D8D8"/>
              </a:buCl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D8D8D8"/>
                </a:solidFill>
                <a:latin typeface="Gill Sans MT" panose="020B0502020104020203" pitchFamily="34" charset="0"/>
              </a:rPr>
              <a:t>Develop an API to predict the quality rating of the questions.</a:t>
            </a:r>
          </a:p>
        </p:txBody>
      </p:sp>
    </p:spTree>
    <p:extLst>
      <p:ext uri="{BB962C8B-B14F-4D97-AF65-F5344CB8AC3E}">
        <p14:creationId xmlns:p14="http://schemas.microsoft.com/office/powerpoint/2010/main" val="1310326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72A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E9AB32-2814-6F11-8F9C-4EE0CB36E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255" y="1591792"/>
            <a:ext cx="5683660" cy="4703714"/>
          </a:xfrm>
          <a:prstGeom prst="rect">
            <a:avLst/>
          </a:prstGeom>
        </p:spPr>
      </p:pic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-1348124" y="0"/>
            <a:ext cx="10352166" cy="144949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CA" sz="8000">
                <a:solidFill>
                  <a:srgbClr val="D8D8D8"/>
                </a:solidFill>
                <a:latin typeface="Garamond" panose="02020404030301010803" pitchFamily="18" charset="0"/>
                <a:ea typeface="Cambria" panose="02040503050406030204" pitchFamily="18" charset="0"/>
                <a:cs typeface="Sabon Next LT" panose="02000500000000000000" pitchFamily="2" charset="0"/>
              </a:rPr>
              <a:t>Connect with </a:t>
            </a:r>
            <a:r>
              <a:rPr lang="en-CA" sz="8000" dirty="0">
                <a:solidFill>
                  <a:srgbClr val="D8D8D8"/>
                </a:solidFill>
                <a:latin typeface="Garamond" panose="02020404030301010803" pitchFamily="18" charset="0"/>
                <a:ea typeface="Cambria" panose="02040503050406030204" pitchFamily="18" charset="0"/>
                <a:cs typeface="Sabon Next LT" panose="02000500000000000000" pitchFamily="2" charset="0"/>
              </a:rPr>
              <a:t>Me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0B67054-F8F4-EC6F-DC2C-EEA69CE5E40C}"/>
              </a:ext>
            </a:extLst>
          </p:cNvPr>
          <p:cNvCxnSpPr>
            <a:cxnSpLocks/>
          </p:cNvCxnSpPr>
          <p:nvPr/>
        </p:nvCxnSpPr>
        <p:spPr>
          <a:xfrm flipH="1">
            <a:off x="648000" y="1282776"/>
            <a:ext cx="6500945" cy="0"/>
          </a:xfrm>
          <a:prstGeom prst="line">
            <a:avLst/>
          </a:prstGeom>
          <a:ln w="28575">
            <a:solidFill>
              <a:srgbClr val="D8D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02D1968-16D7-B671-7F0E-B73B5523D676}"/>
              </a:ext>
            </a:extLst>
          </p:cNvPr>
          <p:cNvSpPr/>
          <p:nvPr/>
        </p:nvSpPr>
        <p:spPr>
          <a:xfrm>
            <a:off x="641398" y="1244825"/>
            <a:ext cx="74645" cy="74645"/>
          </a:xfrm>
          <a:prstGeom prst="ellipse">
            <a:avLst/>
          </a:prstGeom>
          <a:solidFill>
            <a:srgbClr val="D8D8D8"/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5D2964D-C10E-FD5C-DB3A-179AEA1847AE}"/>
              </a:ext>
            </a:extLst>
          </p:cNvPr>
          <p:cNvSpPr/>
          <p:nvPr/>
        </p:nvSpPr>
        <p:spPr>
          <a:xfrm>
            <a:off x="7118224" y="1244825"/>
            <a:ext cx="74645" cy="74645"/>
          </a:xfrm>
          <a:prstGeom prst="ellipse">
            <a:avLst/>
          </a:prstGeom>
          <a:solidFill>
            <a:srgbClr val="D8D8D8"/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4F2127-D2A4-27C1-EACD-3097F4088AA4}"/>
              </a:ext>
            </a:extLst>
          </p:cNvPr>
          <p:cNvSpPr txBox="1"/>
          <p:nvPr/>
        </p:nvSpPr>
        <p:spPr>
          <a:xfrm>
            <a:off x="1179734" y="1978562"/>
            <a:ext cx="67693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dirty="0">
                <a:solidFill>
                  <a:srgbClr val="D8D8D8"/>
                </a:solidFill>
                <a:latin typeface="Gill Sans MT" panose="020B0502020104020203" pitchFamily="34" charset="0"/>
              </a:rPr>
              <a:t>github.com/mahyarsab</a:t>
            </a:r>
          </a:p>
        </p:txBody>
      </p:sp>
      <p:pic>
        <p:nvPicPr>
          <p:cNvPr id="1028" name="Picture 4" descr="GitHub Logos and Usage · GitHub">
            <a:extLst>
              <a:ext uri="{FF2B5EF4-FFF2-40B4-BE49-F238E27FC236}">
                <a16:creationId xmlns:a16="http://schemas.microsoft.com/office/drawing/2014/main" id="{9E8410C9-D556-9C05-8FAE-6FE60B914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41" y="1930086"/>
            <a:ext cx="571004" cy="57100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B618F3-837F-E896-75F1-036980A27F67}"/>
              </a:ext>
            </a:extLst>
          </p:cNvPr>
          <p:cNvSpPr txBox="1"/>
          <p:nvPr/>
        </p:nvSpPr>
        <p:spPr>
          <a:xfrm>
            <a:off x="1179734" y="4346246"/>
            <a:ext cx="67693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dirty="0">
                <a:solidFill>
                  <a:srgbClr val="D8D8D8"/>
                </a:solidFill>
                <a:latin typeface="Gill Sans MT" panose="020B0502020104020203" pitchFamily="34" charset="0"/>
              </a:rPr>
              <a:t>saboonimahyar@gmail.com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3E4A3C31-146C-C013-EB8E-38621B1A7E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49" y="4322882"/>
            <a:ext cx="508394" cy="508394"/>
          </a:xfrm>
          <a:prstGeom prst="rect">
            <a:avLst/>
          </a:prstGeom>
        </p:spPr>
      </p:pic>
      <p:pic>
        <p:nvPicPr>
          <p:cNvPr id="16" name="Picture 2" descr="Linkedin - Free social media icons">
            <a:extLst>
              <a:ext uri="{FF2B5EF4-FFF2-40B4-BE49-F238E27FC236}">
                <a16:creationId xmlns:a16="http://schemas.microsoft.com/office/drawing/2014/main" id="{DD0B8DB2-4E1B-AD32-F15B-73B4BC1C5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02" y="3242181"/>
            <a:ext cx="427082" cy="42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A4963A9-F384-7CE5-7421-4FDFC8AF0810}"/>
              </a:ext>
            </a:extLst>
          </p:cNvPr>
          <p:cNvSpPr txBox="1"/>
          <p:nvPr/>
        </p:nvSpPr>
        <p:spPr>
          <a:xfrm>
            <a:off x="1173203" y="3226157"/>
            <a:ext cx="67693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400" dirty="0">
                <a:solidFill>
                  <a:srgbClr val="D8D8D8"/>
                </a:solidFill>
                <a:latin typeface="Gill Sans MT" panose="020B0502020104020203" pitchFamily="34" charset="0"/>
              </a:rPr>
              <a:t>linkedin.com/in/</a:t>
            </a:r>
            <a:r>
              <a:rPr lang="en-CA" sz="2400" dirty="0" err="1">
                <a:solidFill>
                  <a:srgbClr val="D8D8D8"/>
                </a:solidFill>
                <a:latin typeface="Gill Sans MT" panose="020B0502020104020203" pitchFamily="34" charset="0"/>
              </a:rPr>
              <a:t>mahyar-sabouniaghdam</a:t>
            </a:r>
            <a:endParaRPr lang="en-CA" sz="2400" dirty="0">
              <a:solidFill>
                <a:srgbClr val="D8D8D8"/>
              </a:solidFill>
              <a:latin typeface="Gill Sans MT" panose="020B0502020104020203" pitchFamily="34" charset="0"/>
            </a:endParaRPr>
          </a:p>
        </p:txBody>
      </p:sp>
      <p:pic>
        <p:nvPicPr>
          <p:cNvPr id="1034" name="Picture 10" descr="Linkedin Logo Stock Illustrations – 2,734 Linkedin Logo Stock  Illustrations, Vectors &amp; Clipart - Dreamstime">
            <a:extLst>
              <a:ext uri="{FF2B5EF4-FFF2-40B4-BE49-F238E27FC236}">
                <a16:creationId xmlns:a16="http://schemas.microsoft.com/office/drawing/2014/main" id="{BAEDD325-FA7C-AFD1-A30D-EF060222F0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339" b="31002" l="4375" r="41688">
                        <a14:foregroundMark x1="5000" y1="14944" x2="5000" y2="14944"/>
                        <a14:foregroundMark x1="10000" y1="12878" x2="10000" y2="12878"/>
                        <a14:foregroundMark x1="10438" y1="21463" x2="10438" y2="21463"/>
                        <a14:foregroundMark x1="12625" y1="20032" x2="12625" y2="20032"/>
                        <a14:foregroundMark x1="17188" y1="17011" x2="17188" y2="17011"/>
                        <a14:foregroundMark x1="23000" y1="18442" x2="23000" y2="18442"/>
                        <a14:foregroundMark x1="27813" y1="18601" x2="27813" y2="18601"/>
                        <a14:foregroundMark x1="40313" y1="14626" x2="40313" y2="14626"/>
                        <a14:foregroundMark x1="41688" y1="30366" x2="41688" y2="303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6018" b="65383"/>
          <a:stretch/>
        </p:blipFill>
        <p:spPr bwMode="auto">
          <a:xfrm>
            <a:off x="6119959" y="1447551"/>
            <a:ext cx="2222014" cy="687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703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72A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460059" y="1523886"/>
            <a:ext cx="7262645" cy="448417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457200" indent="-457200" algn="l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D8D8D8"/>
                </a:solidFill>
                <a:latin typeface="Gill Sans MT" panose="020B0502020104020203" pitchFamily="34" charset="0"/>
                <a:ea typeface="Cambria" panose="02040503050406030204" pitchFamily="18" charset="0"/>
                <a:cs typeface="Tahoma" panose="020B0604030504040204" pitchFamily="34" charset="0"/>
              </a:rPr>
              <a:t>MSc in Civil Engineering</a:t>
            </a:r>
          </a:p>
          <a:p>
            <a:pPr marL="457200" indent="-457200" algn="l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D8D8D8"/>
                </a:solidFill>
                <a:latin typeface="Gill Sans MT" panose="020B0502020104020203" pitchFamily="34" charset="0"/>
                <a:ea typeface="Cambria" panose="02040503050406030204" pitchFamily="18" charset="0"/>
                <a:cs typeface="Tahoma" panose="020B0604030504040204" pitchFamily="34" charset="0"/>
              </a:rPr>
              <a:t>Data Science Diploma</a:t>
            </a:r>
          </a:p>
          <a:p>
            <a:pPr marL="457200" indent="-457200" algn="l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D8D8D8"/>
                </a:solidFill>
                <a:latin typeface="Gill Sans MT" panose="020B0502020104020203" pitchFamily="34" charset="0"/>
                <a:ea typeface="Cambria" panose="02040503050406030204" pitchFamily="18" charset="0"/>
                <a:cs typeface="Tahoma" panose="020B0604030504040204" pitchFamily="34" charset="0"/>
              </a:rPr>
              <a:t>+6 Years Experience in Structural Design</a:t>
            </a:r>
          </a:p>
          <a:p>
            <a:pPr marL="457200" indent="-457200" algn="l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D8D8D8"/>
                </a:solidFill>
                <a:latin typeface="Gill Sans MT" panose="020B0502020104020203" pitchFamily="34" charset="0"/>
                <a:ea typeface="Cambria" panose="02040503050406030204" pitchFamily="18" charset="0"/>
                <a:cs typeface="Tahoma" panose="020B0604030504040204" pitchFamily="34" charset="0"/>
              </a:rPr>
              <a:t>Publication</a:t>
            </a:r>
          </a:p>
          <a:p>
            <a:pPr marL="457200" indent="-457200" algn="l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CA" sz="2800" dirty="0">
              <a:solidFill>
                <a:srgbClr val="D8D8D8"/>
              </a:solidFill>
              <a:latin typeface="Gill Sans MT" panose="020B0502020104020203" pitchFamily="34" charset="0"/>
              <a:ea typeface="Cambria" panose="02040503050406030204" pitchFamily="18" charset="0"/>
              <a:cs typeface="Tahoma" panose="020B0604030504040204" pitchFamily="34" charset="0"/>
            </a:endParaRPr>
          </a:p>
          <a:p>
            <a:pPr marL="571500" indent="-571500" algn="l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CA" sz="2800" dirty="0">
              <a:solidFill>
                <a:srgbClr val="D8D8D8"/>
              </a:solidFill>
              <a:latin typeface="Gill Sans MT" panose="020B0502020104020203" pitchFamily="34" charset="0"/>
              <a:ea typeface="Cambria" panose="02040503050406030204" pitchFamily="18" charset="0"/>
              <a:cs typeface="Tahoma" panose="020B0604030504040204" pitchFamily="34" charset="0"/>
            </a:endParaRPr>
          </a:p>
        </p:txBody>
      </p:sp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176931" y="37196"/>
            <a:ext cx="4573704" cy="144949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CA" sz="8000" dirty="0">
                <a:solidFill>
                  <a:srgbClr val="D8D8D8"/>
                </a:solidFill>
                <a:latin typeface="Garamond" panose="02020404030301010803" pitchFamily="18" charset="0"/>
                <a:ea typeface="Cambria" panose="02040503050406030204" pitchFamily="18" charset="0"/>
                <a:cs typeface="Sabon Next LT" panose="02000500000000000000" pitchFamily="2" charset="0"/>
              </a:rPr>
              <a:t>About me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0B67054-F8F4-EC6F-DC2C-EEA69CE5E40C}"/>
              </a:ext>
            </a:extLst>
          </p:cNvPr>
          <p:cNvCxnSpPr>
            <a:cxnSpLocks/>
          </p:cNvCxnSpPr>
          <p:nvPr/>
        </p:nvCxnSpPr>
        <p:spPr>
          <a:xfrm flipH="1">
            <a:off x="678721" y="1282147"/>
            <a:ext cx="3412660" cy="1"/>
          </a:xfrm>
          <a:prstGeom prst="line">
            <a:avLst/>
          </a:prstGeom>
          <a:ln w="28575">
            <a:solidFill>
              <a:srgbClr val="D8D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655AA51-5138-76A3-281A-0D6FBF6BBA1B}"/>
              </a:ext>
            </a:extLst>
          </p:cNvPr>
          <p:cNvSpPr/>
          <p:nvPr/>
        </p:nvSpPr>
        <p:spPr>
          <a:xfrm>
            <a:off x="7454348" y="0"/>
            <a:ext cx="4737652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rgbClr val="221F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2D1968-16D7-B671-7F0E-B73B5523D676}"/>
              </a:ext>
            </a:extLst>
          </p:cNvPr>
          <p:cNvSpPr/>
          <p:nvPr/>
        </p:nvSpPr>
        <p:spPr>
          <a:xfrm>
            <a:off x="641398" y="1244825"/>
            <a:ext cx="74645" cy="74645"/>
          </a:xfrm>
          <a:prstGeom prst="ellipse">
            <a:avLst/>
          </a:prstGeom>
          <a:solidFill>
            <a:srgbClr val="D8D8D8"/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5D2964D-C10E-FD5C-DB3A-179AEA1847AE}"/>
              </a:ext>
            </a:extLst>
          </p:cNvPr>
          <p:cNvSpPr/>
          <p:nvPr/>
        </p:nvSpPr>
        <p:spPr>
          <a:xfrm>
            <a:off x="4091381" y="1244825"/>
            <a:ext cx="74645" cy="74645"/>
          </a:xfrm>
          <a:prstGeom prst="ellipse">
            <a:avLst/>
          </a:prstGeom>
          <a:solidFill>
            <a:srgbClr val="D8D8D8"/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" name="Picture 1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B70A80B-0097-E3B4-BD3D-7B407DE00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348" y="2316478"/>
            <a:ext cx="4737652" cy="4546038"/>
          </a:xfrm>
          <a:prstGeom prst="rect">
            <a:avLst/>
          </a:prstGeom>
        </p:spPr>
      </p:pic>
      <p:pic>
        <p:nvPicPr>
          <p:cNvPr id="11" name="Picture 10" descr="A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04B94695-FA41-1274-53C4-6836404689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" t="8448" r="126" b="18694"/>
          <a:stretch/>
        </p:blipFill>
        <p:spPr>
          <a:xfrm>
            <a:off x="8614634" y="37196"/>
            <a:ext cx="2545681" cy="247740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42510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72A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5"/>
          <p:cNvSpPr txBox="1">
            <a:spLocks noGrp="1"/>
          </p:cNvSpPr>
          <p:nvPr>
            <p:ph type="subTitle" idx="1"/>
          </p:nvPr>
        </p:nvSpPr>
        <p:spPr>
          <a:xfrm>
            <a:off x="502860" y="1258994"/>
            <a:ext cx="4214212" cy="241822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571500" indent="-571500" algn="l">
              <a:lnSpc>
                <a:spcPct val="200000"/>
              </a:lnSpc>
              <a:spcBef>
                <a:spcPts val="0"/>
              </a:spcBef>
              <a:buSzPct val="150000"/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D8D8D8"/>
                </a:solidFill>
                <a:latin typeface="Gill Sans MT" panose="020B0502020104020203" pitchFamily="34" charset="0"/>
                <a:ea typeface="Cambria" panose="02040503050406030204" pitchFamily="18" charset="0"/>
                <a:cs typeface="Tahoma" panose="020B0604030504040204" pitchFamily="34" charset="0"/>
              </a:rPr>
              <a:t>Problem Statement</a:t>
            </a:r>
          </a:p>
          <a:p>
            <a:pPr marL="571500" indent="-571500" algn="l">
              <a:lnSpc>
                <a:spcPct val="200000"/>
              </a:lnSpc>
              <a:spcBef>
                <a:spcPts val="0"/>
              </a:spcBef>
              <a:buSzPct val="150000"/>
              <a:buFont typeface="Arial" panose="020B0604020202020204" pitchFamily="34" charset="0"/>
              <a:buChar char="•"/>
            </a:pPr>
            <a:r>
              <a:rPr lang="en-CA" sz="2800" dirty="0">
                <a:solidFill>
                  <a:srgbClr val="D8D8D8"/>
                </a:solidFill>
                <a:latin typeface="Gill Sans MT" panose="020B0502020104020203" pitchFamily="34" charset="0"/>
                <a:ea typeface="Cambria" panose="02040503050406030204" pitchFamily="18" charset="0"/>
                <a:cs typeface="Tahoma" panose="020B0604030504040204" pitchFamily="34" charset="0"/>
              </a:rPr>
              <a:t>Business Value</a:t>
            </a:r>
          </a:p>
        </p:txBody>
      </p:sp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-273631" y="0"/>
            <a:ext cx="6596053" cy="144949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CA" sz="8000" dirty="0">
                <a:solidFill>
                  <a:srgbClr val="D8D8D8"/>
                </a:solidFill>
                <a:latin typeface="Garamond" panose="02020404030301010803" pitchFamily="18" charset="0"/>
                <a:ea typeface="Cambria" panose="02040503050406030204" pitchFamily="18" charset="0"/>
                <a:cs typeface="Sabon Next LT" panose="02000500000000000000" pitchFamily="2" charset="0"/>
              </a:rPr>
              <a:t>Introduction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0B67054-F8F4-EC6F-DC2C-EEA69CE5E40C}"/>
              </a:ext>
            </a:extLst>
          </p:cNvPr>
          <p:cNvCxnSpPr>
            <a:cxnSpLocks/>
            <a:stCxn id="9" idx="6"/>
          </p:cNvCxnSpPr>
          <p:nvPr/>
        </p:nvCxnSpPr>
        <p:spPr>
          <a:xfrm flipH="1" flipV="1">
            <a:off x="678721" y="1282148"/>
            <a:ext cx="4671597" cy="3009"/>
          </a:xfrm>
          <a:prstGeom prst="line">
            <a:avLst/>
          </a:prstGeom>
          <a:ln w="28575">
            <a:solidFill>
              <a:srgbClr val="D8D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02D1968-16D7-B671-7F0E-B73B5523D676}"/>
              </a:ext>
            </a:extLst>
          </p:cNvPr>
          <p:cNvSpPr/>
          <p:nvPr/>
        </p:nvSpPr>
        <p:spPr>
          <a:xfrm>
            <a:off x="641398" y="1244825"/>
            <a:ext cx="74645" cy="74645"/>
          </a:xfrm>
          <a:prstGeom prst="ellipse">
            <a:avLst/>
          </a:prstGeom>
          <a:solidFill>
            <a:srgbClr val="D8D8D8"/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5D2964D-C10E-FD5C-DB3A-179AEA1847AE}"/>
              </a:ext>
            </a:extLst>
          </p:cNvPr>
          <p:cNvSpPr/>
          <p:nvPr/>
        </p:nvSpPr>
        <p:spPr>
          <a:xfrm>
            <a:off x="5275673" y="1247834"/>
            <a:ext cx="74645" cy="74645"/>
          </a:xfrm>
          <a:prstGeom prst="ellipse">
            <a:avLst/>
          </a:prstGeom>
          <a:solidFill>
            <a:srgbClr val="D8D8D8"/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37FE23-418F-BD05-80CD-ADA8325E29A4}"/>
              </a:ext>
            </a:extLst>
          </p:cNvPr>
          <p:cNvGrpSpPr/>
          <p:nvPr/>
        </p:nvGrpSpPr>
        <p:grpSpPr>
          <a:xfrm>
            <a:off x="7872952" y="1168412"/>
            <a:ext cx="3454643" cy="4285317"/>
            <a:chOff x="6771175" y="1265848"/>
            <a:chExt cx="3454643" cy="4285317"/>
          </a:xfrm>
        </p:grpSpPr>
        <p:sp>
          <p:nvSpPr>
            <p:cNvPr id="6" name="Google Shape;509;p28">
              <a:extLst>
                <a:ext uri="{FF2B5EF4-FFF2-40B4-BE49-F238E27FC236}">
                  <a16:creationId xmlns:a16="http://schemas.microsoft.com/office/drawing/2014/main" id="{34995134-7E0B-7DE9-981D-C7E54B98033E}"/>
                </a:ext>
              </a:extLst>
            </p:cNvPr>
            <p:cNvSpPr/>
            <p:nvPr/>
          </p:nvSpPr>
          <p:spPr>
            <a:xfrm>
              <a:off x="8980854" y="4875358"/>
              <a:ext cx="0" cy="40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Google Shape;510;p28">
              <a:extLst>
                <a:ext uri="{FF2B5EF4-FFF2-40B4-BE49-F238E27FC236}">
                  <a16:creationId xmlns:a16="http://schemas.microsoft.com/office/drawing/2014/main" id="{3B479E58-EB68-8C9C-18E2-C98C2E30D2CF}"/>
                </a:ext>
              </a:extLst>
            </p:cNvPr>
            <p:cNvSpPr/>
            <p:nvPr/>
          </p:nvSpPr>
          <p:spPr>
            <a:xfrm>
              <a:off x="6771175" y="1265848"/>
              <a:ext cx="3454643" cy="4285317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solidFill>
                <a:srgbClr val="D8D8D8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Google Shape;511;p28">
              <a:extLst>
                <a:ext uri="{FF2B5EF4-FFF2-40B4-BE49-F238E27FC236}">
                  <a16:creationId xmlns:a16="http://schemas.microsoft.com/office/drawing/2014/main" id="{56BB1E8C-B597-9668-9266-BE439B60392D}"/>
                </a:ext>
              </a:extLst>
            </p:cNvPr>
            <p:cNvSpPr/>
            <p:nvPr/>
          </p:nvSpPr>
          <p:spPr>
            <a:xfrm>
              <a:off x="6913528" y="1439508"/>
              <a:ext cx="3169898" cy="3938037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BD15E21-9E20-3EE8-CDBC-6F9BA591EF29}"/>
                </a:ext>
              </a:extLst>
            </p:cNvPr>
            <p:cNvSpPr/>
            <p:nvPr/>
          </p:nvSpPr>
          <p:spPr>
            <a:xfrm>
              <a:off x="7098453" y="1617960"/>
              <a:ext cx="2824480" cy="3685560"/>
            </a:xfrm>
            <a:prstGeom prst="roundRect">
              <a:avLst>
                <a:gd name="adj" fmla="val 8753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400"/>
            </a:p>
          </p:txBody>
        </p:sp>
        <p:pic>
          <p:nvPicPr>
            <p:cNvPr id="14" name="Picture 13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5650B556-0BCE-23CB-5642-CA97D79E6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37772" y="1697965"/>
              <a:ext cx="2545841" cy="50753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21C3FB2-AA38-48AD-D7A4-78E30008B7AB}"/>
                </a:ext>
              </a:extLst>
            </p:cNvPr>
            <p:cNvSpPr txBox="1"/>
            <p:nvPr/>
          </p:nvSpPr>
          <p:spPr>
            <a:xfrm>
              <a:off x="7098454" y="2393580"/>
              <a:ext cx="289354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/>
              <a:r>
                <a:rPr lang="en-US" sz="2400" b="1" dirty="0">
                  <a:solidFill>
                    <a:srgbClr val="292A14"/>
                  </a:solidFill>
                  <a:latin typeface="Roboto Slab Bold"/>
                </a:rPr>
                <a:t>Every</a:t>
              </a:r>
              <a:r>
                <a:rPr lang="en-US" sz="2400" b="1" dirty="0">
                  <a:solidFill>
                    <a:schemeClr val="bg2"/>
                  </a:solidFill>
                  <a:latin typeface="Roboto Slab Bold"/>
                </a:rPr>
                <a:t> </a:t>
              </a:r>
              <a:r>
                <a:rPr lang="en-US" sz="2400" b="1" dirty="0">
                  <a:solidFill>
                    <a:srgbClr val="F88225"/>
                  </a:solidFill>
                  <a:latin typeface="Roboto Slab Bold"/>
                </a:rPr>
                <a:t>data scientist </a:t>
              </a:r>
              <a:r>
                <a:rPr lang="en-US" sz="2400" b="1" dirty="0">
                  <a:solidFill>
                    <a:srgbClr val="292A14"/>
                  </a:solidFill>
                  <a:latin typeface="Roboto Slab Bold"/>
                </a:rPr>
                <a:t>has a</a:t>
              </a:r>
              <a:br>
                <a:rPr lang="en-US" sz="2400" b="1" dirty="0">
                  <a:solidFill>
                    <a:srgbClr val="292A14"/>
                  </a:solidFill>
                  <a:latin typeface="Roboto Slab Bold"/>
                </a:rPr>
              </a:br>
              <a:r>
                <a:rPr lang="en-US" sz="2400" b="1" dirty="0">
                  <a:solidFill>
                    <a:srgbClr val="292A14"/>
                  </a:solidFill>
                  <a:latin typeface="Roboto Slab Bold"/>
                </a:rPr>
                <a:t>tab open to Stack Overflow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ABDD41C6-D882-45F0-81E1-36DDC1718C59}"/>
                </a:ext>
              </a:extLst>
            </p:cNvPr>
            <p:cNvSpPr/>
            <p:nvPr/>
          </p:nvSpPr>
          <p:spPr>
            <a:xfrm>
              <a:off x="8019627" y="4355254"/>
              <a:ext cx="988903" cy="12869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400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5CA5A8-EE83-B79E-525E-61DE4569D24E}"/>
              </a:ext>
            </a:extLst>
          </p:cNvPr>
          <p:cNvCxnSpPr>
            <a:cxnSpLocks/>
          </p:cNvCxnSpPr>
          <p:nvPr/>
        </p:nvCxnSpPr>
        <p:spPr>
          <a:xfrm flipH="1" flipV="1">
            <a:off x="9647001" y="0"/>
            <a:ext cx="4662" cy="1168412"/>
          </a:xfrm>
          <a:prstGeom prst="line">
            <a:avLst/>
          </a:prstGeom>
          <a:ln w="28575">
            <a:solidFill>
              <a:srgbClr val="D8D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E43B710-30F6-F82F-408B-10DC3F1A69A2}"/>
              </a:ext>
            </a:extLst>
          </p:cNvPr>
          <p:cNvCxnSpPr>
            <a:cxnSpLocks/>
          </p:cNvCxnSpPr>
          <p:nvPr/>
        </p:nvCxnSpPr>
        <p:spPr>
          <a:xfrm>
            <a:off x="11335451" y="5034216"/>
            <a:ext cx="913318" cy="0"/>
          </a:xfrm>
          <a:prstGeom prst="line">
            <a:avLst/>
          </a:prstGeom>
          <a:ln w="28575">
            <a:solidFill>
              <a:srgbClr val="D8D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Google Shape;434;p25">
            <a:extLst>
              <a:ext uri="{FF2B5EF4-FFF2-40B4-BE49-F238E27FC236}">
                <a16:creationId xmlns:a16="http://schemas.microsoft.com/office/drawing/2014/main" id="{8149BD00-FC69-8EF7-29ED-BF85EC94F30F}"/>
              </a:ext>
            </a:extLst>
          </p:cNvPr>
          <p:cNvSpPr txBox="1">
            <a:spLocks/>
          </p:cNvSpPr>
          <p:nvPr/>
        </p:nvSpPr>
        <p:spPr>
          <a:xfrm>
            <a:off x="1785895" y="2983870"/>
            <a:ext cx="6712843" cy="241822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rgbClr val="D8D8D8"/>
                </a:solidFill>
                <a:latin typeface="Gill Sans MT" panose="020B0502020104020203" pitchFamily="34" charset="0"/>
                <a:ea typeface="Cambria" panose="02040503050406030204" pitchFamily="18" charset="0"/>
                <a:cs typeface="Cascadia Mono SemiLight" panose="020B0609020000020004" pitchFamily="49" charset="0"/>
              </a:rPr>
              <a:t>Questions can be closed: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8D8D8"/>
                </a:solidFill>
                <a:latin typeface="Gill Sans MT" panose="020B0502020104020203" pitchFamily="34" charset="0"/>
                <a:ea typeface="Cambria" panose="02040503050406030204" pitchFamily="18" charset="0"/>
                <a:cs typeface="Cascadia Mono SemiLight" panose="020B0609020000020004" pitchFamily="49" charset="0"/>
              </a:rPr>
              <a:t>Duplication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8D8D8"/>
                </a:solidFill>
                <a:latin typeface="Gill Sans MT" panose="020B0502020104020203" pitchFamily="34" charset="0"/>
                <a:ea typeface="Cambria" panose="02040503050406030204" pitchFamily="18" charset="0"/>
                <a:cs typeface="Cascadia Mono SemiLight" panose="020B0609020000020004" pitchFamily="49" charset="0"/>
              </a:rPr>
              <a:t>Off-topic or not related to programming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8D8D8"/>
                </a:solidFill>
                <a:latin typeface="Gill Sans MT" panose="020B0502020104020203" pitchFamily="34" charset="0"/>
                <a:ea typeface="Cambria" panose="02040503050406030204" pitchFamily="18" charset="0"/>
                <a:cs typeface="Cascadia Mono SemiLight" panose="020B0609020000020004" pitchFamily="49" charset="0"/>
              </a:rPr>
              <a:t>Lack of detail in the question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D8D8D8"/>
                </a:solidFill>
                <a:latin typeface="Gill Sans MT" panose="020B0502020104020203" pitchFamily="34" charset="0"/>
                <a:ea typeface="Cambria" panose="02040503050406030204" pitchFamily="18" charset="0"/>
                <a:cs typeface="Cascadia Mono SemiLight" panose="020B0609020000020004" pitchFamily="49" charset="0"/>
              </a:rPr>
              <a:t>Not a real question</a:t>
            </a:r>
          </a:p>
        </p:txBody>
      </p:sp>
    </p:spTree>
    <p:extLst>
      <p:ext uri="{BB962C8B-B14F-4D97-AF65-F5344CB8AC3E}">
        <p14:creationId xmlns:p14="http://schemas.microsoft.com/office/powerpoint/2010/main" val="769331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72A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-273630" y="-76914"/>
            <a:ext cx="8076010" cy="144949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CA" sz="8000" dirty="0">
                <a:solidFill>
                  <a:srgbClr val="D8D8D8"/>
                </a:solidFill>
                <a:latin typeface="Garamond" panose="02020404030301010803" pitchFamily="18" charset="0"/>
                <a:ea typeface="Cambria" panose="02040503050406030204" pitchFamily="18" charset="0"/>
                <a:cs typeface="Sabon Next LT" panose="02000500000000000000" pitchFamily="2" charset="0"/>
              </a:rPr>
              <a:t>Data Description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0B67054-F8F4-EC6F-DC2C-EEA69CE5E40C}"/>
              </a:ext>
            </a:extLst>
          </p:cNvPr>
          <p:cNvCxnSpPr>
            <a:cxnSpLocks/>
          </p:cNvCxnSpPr>
          <p:nvPr/>
        </p:nvCxnSpPr>
        <p:spPr>
          <a:xfrm flipH="1">
            <a:off x="678721" y="1282147"/>
            <a:ext cx="6284210" cy="1"/>
          </a:xfrm>
          <a:prstGeom prst="line">
            <a:avLst/>
          </a:prstGeom>
          <a:ln w="28575">
            <a:solidFill>
              <a:srgbClr val="D8D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02D1968-16D7-B671-7F0E-B73B5523D676}"/>
              </a:ext>
            </a:extLst>
          </p:cNvPr>
          <p:cNvSpPr/>
          <p:nvPr/>
        </p:nvSpPr>
        <p:spPr>
          <a:xfrm>
            <a:off x="641398" y="1244825"/>
            <a:ext cx="74645" cy="74645"/>
          </a:xfrm>
          <a:prstGeom prst="ellipse">
            <a:avLst/>
          </a:prstGeom>
          <a:solidFill>
            <a:srgbClr val="D8D8D8"/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5D2964D-C10E-FD5C-DB3A-179AEA1847AE}"/>
              </a:ext>
            </a:extLst>
          </p:cNvPr>
          <p:cNvSpPr/>
          <p:nvPr/>
        </p:nvSpPr>
        <p:spPr>
          <a:xfrm>
            <a:off x="6925609" y="1244824"/>
            <a:ext cx="74645" cy="74645"/>
          </a:xfrm>
          <a:prstGeom prst="ellipse">
            <a:avLst/>
          </a:prstGeom>
          <a:solidFill>
            <a:srgbClr val="D8D8D8"/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" name="Picture 1" descr="A picture containing text, accessory, vector graphics&#10;&#10;Description automatically generated">
            <a:extLst>
              <a:ext uri="{FF2B5EF4-FFF2-40B4-BE49-F238E27FC236}">
                <a16:creationId xmlns:a16="http://schemas.microsoft.com/office/drawing/2014/main" id="{3678EFAA-55B1-170C-5BE0-A009CB2E8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040" y="179529"/>
            <a:ext cx="1960207" cy="1102617"/>
          </a:xfrm>
          <a:prstGeom prst="rect">
            <a:avLst/>
          </a:prstGeom>
        </p:spPr>
      </p:pic>
      <p:pic>
        <p:nvPicPr>
          <p:cNvPr id="6" name="Picture 5" descr="A red sign with white text&#10;&#10;Description automatically generated with medium confidence">
            <a:extLst>
              <a:ext uri="{FF2B5EF4-FFF2-40B4-BE49-F238E27FC236}">
                <a16:creationId xmlns:a16="http://schemas.microsoft.com/office/drawing/2014/main" id="{A4D8B33A-3F36-652B-92C2-0AEE414AD1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699" y="180372"/>
            <a:ext cx="1477690" cy="1101774"/>
          </a:xfrm>
          <a:prstGeom prst="rect">
            <a:avLst/>
          </a:prstGeom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19B2126-6F5F-C71A-CE70-9FAD7D13D2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90"/>
          <a:stretch/>
        </p:blipFill>
        <p:spPr>
          <a:xfrm>
            <a:off x="434893" y="1638331"/>
            <a:ext cx="11322214" cy="29989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4B3461-F8EC-3384-21FC-B12251771479}"/>
              </a:ext>
            </a:extLst>
          </p:cNvPr>
          <p:cNvSpPr txBox="1"/>
          <p:nvPr/>
        </p:nvSpPr>
        <p:spPr>
          <a:xfrm>
            <a:off x="3483898" y="5404102"/>
            <a:ext cx="79362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5400" dirty="0">
                <a:solidFill>
                  <a:srgbClr val="D8D8D8"/>
                </a:solidFill>
                <a:latin typeface="Gill Sans MT" panose="020B0502020104020203" pitchFamily="34" charset="0"/>
              </a:rPr>
              <a:t>Feature Engineering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45648F3-7D26-3334-64AD-AB0D7AF9878E}"/>
              </a:ext>
            </a:extLst>
          </p:cNvPr>
          <p:cNvCxnSpPr>
            <a:cxnSpLocks/>
          </p:cNvCxnSpPr>
          <p:nvPr/>
        </p:nvCxnSpPr>
        <p:spPr>
          <a:xfrm>
            <a:off x="6096000" y="4614464"/>
            <a:ext cx="0" cy="907512"/>
          </a:xfrm>
          <a:prstGeom prst="straightConnector1">
            <a:avLst/>
          </a:prstGeom>
          <a:ln w="123825" cap="flat">
            <a:solidFill>
              <a:srgbClr val="D8D8D8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1712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72A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-1876005" y="-130026"/>
            <a:ext cx="8076010" cy="144949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CA" sz="8000" dirty="0">
                <a:solidFill>
                  <a:srgbClr val="D8D8D8"/>
                </a:solidFill>
                <a:latin typeface="Garamond" panose="02020404030301010803" pitchFamily="18" charset="0"/>
                <a:ea typeface="Cambria" panose="02040503050406030204" pitchFamily="18" charset="0"/>
                <a:cs typeface="Sabon Next LT" panose="02000500000000000000" pitchFamily="2" charset="0"/>
              </a:rPr>
              <a:t>Weekday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0B67054-F8F4-EC6F-DC2C-EEA69CE5E40C}"/>
              </a:ext>
            </a:extLst>
          </p:cNvPr>
          <p:cNvCxnSpPr>
            <a:cxnSpLocks/>
          </p:cNvCxnSpPr>
          <p:nvPr/>
        </p:nvCxnSpPr>
        <p:spPr>
          <a:xfrm flipH="1">
            <a:off x="654236" y="1282146"/>
            <a:ext cx="3262628" cy="2"/>
          </a:xfrm>
          <a:prstGeom prst="line">
            <a:avLst/>
          </a:prstGeom>
          <a:ln w="28575">
            <a:solidFill>
              <a:srgbClr val="D8D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02D1968-16D7-B671-7F0E-B73B5523D676}"/>
              </a:ext>
            </a:extLst>
          </p:cNvPr>
          <p:cNvSpPr/>
          <p:nvPr/>
        </p:nvSpPr>
        <p:spPr>
          <a:xfrm>
            <a:off x="641398" y="1244825"/>
            <a:ext cx="74645" cy="74645"/>
          </a:xfrm>
          <a:prstGeom prst="ellipse">
            <a:avLst/>
          </a:prstGeom>
          <a:solidFill>
            <a:srgbClr val="D8D8D8"/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5D2964D-C10E-FD5C-DB3A-179AEA1847AE}"/>
              </a:ext>
            </a:extLst>
          </p:cNvPr>
          <p:cNvSpPr/>
          <p:nvPr/>
        </p:nvSpPr>
        <p:spPr>
          <a:xfrm>
            <a:off x="3879541" y="1244823"/>
            <a:ext cx="74645" cy="74645"/>
          </a:xfrm>
          <a:prstGeom prst="ellipse">
            <a:avLst/>
          </a:prstGeom>
          <a:solidFill>
            <a:srgbClr val="D8D8D8"/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9E58A7-5A8B-9F8C-DD2F-11A1CEC2A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214" y="1319468"/>
            <a:ext cx="6621203" cy="44737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2F6BC1-C813-ACB8-A7E7-F17F662BC781}"/>
              </a:ext>
            </a:extLst>
          </p:cNvPr>
          <p:cNvSpPr txBox="1"/>
          <p:nvPr/>
        </p:nvSpPr>
        <p:spPr>
          <a:xfrm>
            <a:off x="570449" y="1848201"/>
            <a:ext cx="38702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D8D8D8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8D8D8"/>
                </a:solidFill>
                <a:latin typeface="Gill Sans MT" panose="020B0502020104020203" pitchFamily="34" charset="0"/>
              </a:rPr>
              <a:t>Users created more questions at weekdays comparing to weekends.</a:t>
            </a:r>
          </a:p>
          <a:p>
            <a:pPr marL="342900" indent="-342900">
              <a:buClr>
                <a:srgbClr val="D8D8D8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D8D8D8"/>
              </a:solidFill>
              <a:latin typeface="Gill Sans MT" panose="020B0502020104020203" pitchFamily="34" charset="0"/>
            </a:endParaRPr>
          </a:p>
          <a:p>
            <a:pPr marL="342900" indent="-342900">
              <a:buClr>
                <a:srgbClr val="D8D8D8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D8D8D8"/>
              </a:solidFill>
              <a:latin typeface="Gill Sans MT" panose="020B0502020104020203" pitchFamily="34" charset="0"/>
            </a:endParaRPr>
          </a:p>
          <a:p>
            <a:pPr marL="342900" indent="-342900">
              <a:buClr>
                <a:srgbClr val="D8D8D8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8D8D8"/>
                </a:solidFill>
                <a:latin typeface="Gill Sans MT" panose="020B0502020104020203" pitchFamily="34" charset="0"/>
              </a:rPr>
              <a:t>At weekends, the portion of high-quality questions was the lowest.</a:t>
            </a:r>
          </a:p>
          <a:p>
            <a:pPr marL="342900" indent="-342900">
              <a:buClr>
                <a:srgbClr val="D8D8D8"/>
              </a:buClr>
              <a:buFont typeface="Arial" panose="020B0604020202020204" pitchFamily="34" charset="0"/>
              <a:buChar char="•"/>
            </a:pPr>
            <a:endParaRPr lang="en-CA" sz="2400" dirty="0">
              <a:solidFill>
                <a:srgbClr val="D8D8D8"/>
              </a:solidFill>
              <a:latin typeface="Gill Sans MT" panose="020B0502020104020203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0A0A763-D030-B9D3-47B3-6F01F9B3EA1F}"/>
              </a:ext>
            </a:extLst>
          </p:cNvPr>
          <p:cNvGrpSpPr/>
          <p:nvPr/>
        </p:nvGrpSpPr>
        <p:grpSpPr>
          <a:xfrm>
            <a:off x="4769575" y="1136592"/>
            <a:ext cx="1922652" cy="1282040"/>
            <a:chOff x="4726341" y="1241183"/>
            <a:chExt cx="1922652" cy="128204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907D259-B2BE-4E6B-A183-8D30619F74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63664" y="1285183"/>
              <a:ext cx="1885329" cy="0"/>
            </a:xfrm>
            <a:prstGeom prst="line">
              <a:avLst/>
            </a:prstGeom>
            <a:ln w="19050">
              <a:solidFill>
                <a:srgbClr val="D8D8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6E000BE-C529-EB1C-F12F-55D259E9A6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63664" y="1285183"/>
              <a:ext cx="0" cy="1200717"/>
            </a:xfrm>
            <a:prstGeom prst="line">
              <a:avLst/>
            </a:prstGeom>
            <a:ln w="19050">
              <a:solidFill>
                <a:srgbClr val="D8D8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94B40C3-C139-5CA9-CB04-377250EEBD25}"/>
                </a:ext>
              </a:extLst>
            </p:cNvPr>
            <p:cNvSpPr/>
            <p:nvPr/>
          </p:nvSpPr>
          <p:spPr>
            <a:xfrm>
              <a:off x="6574348" y="1241183"/>
              <a:ext cx="74645" cy="74645"/>
            </a:xfrm>
            <a:prstGeom prst="ellipse">
              <a:avLst/>
            </a:prstGeom>
            <a:solidFill>
              <a:srgbClr val="D8D8D8"/>
            </a:solidFill>
            <a:ln>
              <a:solidFill>
                <a:srgbClr val="D8D8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5125F24-7D98-9611-E9F0-53B76C29FE1E}"/>
                </a:ext>
              </a:extLst>
            </p:cNvPr>
            <p:cNvSpPr/>
            <p:nvPr/>
          </p:nvSpPr>
          <p:spPr>
            <a:xfrm>
              <a:off x="4726341" y="2448578"/>
              <a:ext cx="74645" cy="74645"/>
            </a:xfrm>
            <a:prstGeom prst="ellipse">
              <a:avLst/>
            </a:prstGeom>
            <a:solidFill>
              <a:srgbClr val="D8D8D8"/>
            </a:solidFill>
            <a:ln>
              <a:solidFill>
                <a:srgbClr val="D8D8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EB61AF9-A804-8389-C3BB-CF5F4DE7C83B}"/>
              </a:ext>
            </a:extLst>
          </p:cNvPr>
          <p:cNvGrpSpPr/>
          <p:nvPr/>
        </p:nvGrpSpPr>
        <p:grpSpPr>
          <a:xfrm>
            <a:off x="10177467" y="4814645"/>
            <a:ext cx="1517206" cy="1126082"/>
            <a:chOff x="10267407" y="4814645"/>
            <a:chExt cx="1517206" cy="1126082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F315794-F170-3A9D-4735-0BC88EA28C61}"/>
                </a:ext>
              </a:extLst>
            </p:cNvPr>
            <p:cNvCxnSpPr>
              <a:cxnSpLocks/>
            </p:cNvCxnSpPr>
            <p:nvPr/>
          </p:nvCxnSpPr>
          <p:spPr>
            <a:xfrm>
              <a:off x="10304728" y="5903405"/>
              <a:ext cx="1442563" cy="0"/>
            </a:xfrm>
            <a:prstGeom prst="line">
              <a:avLst/>
            </a:prstGeom>
            <a:ln w="19050">
              <a:solidFill>
                <a:srgbClr val="D8D8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DDB385E-C50D-0D6E-8BD1-4A28F3666220}"/>
                </a:ext>
              </a:extLst>
            </p:cNvPr>
            <p:cNvCxnSpPr>
              <a:cxnSpLocks/>
            </p:cNvCxnSpPr>
            <p:nvPr/>
          </p:nvCxnSpPr>
          <p:spPr>
            <a:xfrm>
              <a:off x="11747291" y="4851969"/>
              <a:ext cx="0" cy="1051436"/>
            </a:xfrm>
            <a:prstGeom prst="line">
              <a:avLst/>
            </a:prstGeom>
            <a:ln w="19050">
              <a:solidFill>
                <a:srgbClr val="D8D8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1B34DD5-60FE-6B3C-AE46-8CF007C740AB}"/>
                </a:ext>
              </a:extLst>
            </p:cNvPr>
            <p:cNvSpPr/>
            <p:nvPr/>
          </p:nvSpPr>
          <p:spPr>
            <a:xfrm>
              <a:off x="10267407" y="5866082"/>
              <a:ext cx="74645" cy="74645"/>
            </a:xfrm>
            <a:prstGeom prst="ellipse">
              <a:avLst/>
            </a:prstGeom>
            <a:solidFill>
              <a:srgbClr val="D8D8D8"/>
            </a:solidFill>
            <a:ln>
              <a:solidFill>
                <a:srgbClr val="D8D8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CB0ACDC-DE33-5650-4009-2BA1B106FC89}"/>
                </a:ext>
              </a:extLst>
            </p:cNvPr>
            <p:cNvSpPr/>
            <p:nvPr/>
          </p:nvSpPr>
          <p:spPr>
            <a:xfrm>
              <a:off x="11709968" y="4814645"/>
              <a:ext cx="74645" cy="74645"/>
            </a:xfrm>
            <a:prstGeom prst="ellipse">
              <a:avLst/>
            </a:prstGeom>
            <a:solidFill>
              <a:srgbClr val="D8D8D8"/>
            </a:solidFill>
            <a:ln>
              <a:solidFill>
                <a:srgbClr val="D8D8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1563748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72A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-2303844" y="-105599"/>
            <a:ext cx="8076010" cy="144949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CA" sz="8000" dirty="0">
                <a:solidFill>
                  <a:srgbClr val="D8D8D8"/>
                </a:solidFill>
                <a:latin typeface="Garamond" panose="02020404030301010803" pitchFamily="18" charset="0"/>
                <a:ea typeface="Cambria" panose="02040503050406030204" pitchFamily="18" charset="0"/>
                <a:cs typeface="Sabon Next LT" panose="02000500000000000000" pitchFamily="2" charset="0"/>
              </a:rPr>
              <a:t>Hour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0B67054-F8F4-EC6F-DC2C-EEA69CE5E40C}"/>
              </a:ext>
            </a:extLst>
          </p:cNvPr>
          <p:cNvCxnSpPr>
            <a:cxnSpLocks/>
          </p:cNvCxnSpPr>
          <p:nvPr/>
        </p:nvCxnSpPr>
        <p:spPr>
          <a:xfrm flipH="1">
            <a:off x="654236" y="1282148"/>
            <a:ext cx="2136776" cy="0"/>
          </a:xfrm>
          <a:prstGeom prst="line">
            <a:avLst/>
          </a:prstGeom>
          <a:ln w="28575">
            <a:solidFill>
              <a:srgbClr val="D8D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02D1968-16D7-B671-7F0E-B73B5523D676}"/>
              </a:ext>
            </a:extLst>
          </p:cNvPr>
          <p:cNvSpPr/>
          <p:nvPr/>
        </p:nvSpPr>
        <p:spPr>
          <a:xfrm>
            <a:off x="641398" y="1244825"/>
            <a:ext cx="74645" cy="74645"/>
          </a:xfrm>
          <a:prstGeom prst="ellipse">
            <a:avLst/>
          </a:prstGeom>
          <a:solidFill>
            <a:srgbClr val="D8D8D8"/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5D2964D-C10E-FD5C-DB3A-179AEA1847AE}"/>
              </a:ext>
            </a:extLst>
          </p:cNvPr>
          <p:cNvSpPr/>
          <p:nvPr/>
        </p:nvSpPr>
        <p:spPr>
          <a:xfrm>
            <a:off x="2772350" y="1252916"/>
            <a:ext cx="74645" cy="74645"/>
          </a:xfrm>
          <a:prstGeom prst="ellipse">
            <a:avLst/>
          </a:prstGeom>
          <a:solidFill>
            <a:srgbClr val="D8D8D8"/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2F6BC1-C813-ACB8-A7E7-F17F662BC781}"/>
              </a:ext>
            </a:extLst>
          </p:cNvPr>
          <p:cNvSpPr txBox="1"/>
          <p:nvPr/>
        </p:nvSpPr>
        <p:spPr>
          <a:xfrm>
            <a:off x="570450" y="1848201"/>
            <a:ext cx="36564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D8D8D8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8D8D8"/>
                </a:solidFill>
                <a:latin typeface="Gill Sans MT" panose="020B0502020104020203" pitchFamily="34" charset="0"/>
              </a:rPr>
              <a:t>Most of the questions were created between 10am – 2pm.</a:t>
            </a:r>
          </a:p>
          <a:p>
            <a:pPr marL="342900" indent="-342900">
              <a:buClr>
                <a:srgbClr val="D8D8D8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D8D8D8"/>
              </a:solidFill>
              <a:latin typeface="Gill Sans MT" panose="020B0502020104020203" pitchFamily="34" charset="0"/>
            </a:endParaRPr>
          </a:p>
          <a:p>
            <a:pPr marL="342900" indent="-342900">
              <a:buClr>
                <a:srgbClr val="D8D8D8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D8D8D8"/>
              </a:solidFill>
              <a:latin typeface="Gill Sans MT" panose="020B0502020104020203" pitchFamily="34" charset="0"/>
            </a:endParaRPr>
          </a:p>
          <a:p>
            <a:pPr marL="342900" indent="-342900">
              <a:buClr>
                <a:srgbClr val="D8D8D8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8D8D8"/>
                </a:solidFill>
                <a:latin typeface="Gill Sans MT" panose="020B0502020104020203" pitchFamily="34" charset="0"/>
              </a:rPr>
              <a:t>Questions created at nights were more likely to be closed. (The blue colors on top)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49BD2F-80E0-23C9-E46C-D779227D5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293" y="1421117"/>
            <a:ext cx="6646359" cy="435236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9F5E89A0-428A-5E71-8FF5-F2D43DB3B592}"/>
              </a:ext>
            </a:extLst>
          </p:cNvPr>
          <p:cNvGrpSpPr/>
          <p:nvPr/>
        </p:nvGrpSpPr>
        <p:grpSpPr>
          <a:xfrm>
            <a:off x="4831118" y="1273214"/>
            <a:ext cx="1922652" cy="1282040"/>
            <a:chOff x="4726341" y="1241183"/>
            <a:chExt cx="1922652" cy="128204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6009642-AD46-F2AC-ABE3-9924E566F7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63664" y="1285183"/>
              <a:ext cx="1885329" cy="0"/>
            </a:xfrm>
            <a:prstGeom prst="line">
              <a:avLst/>
            </a:prstGeom>
            <a:ln w="19050">
              <a:solidFill>
                <a:srgbClr val="D8D8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30444A9-8C04-1B51-5069-7AAFE83B72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63664" y="1285183"/>
              <a:ext cx="0" cy="1200717"/>
            </a:xfrm>
            <a:prstGeom prst="line">
              <a:avLst/>
            </a:prstGeom>
            <a:ln w="19050">
              <a:solidFill>
                <a:srgbClr val="D8D8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84952D1-081C-A06C-156B-16FF806F3653}"/>
                </a:ext>
              </a:extLst>
            </p:cNvPr>
            <p:cNvSpPr/>
            <p:nvPr/>
          </p:nvSpPr>
          <p:spPr>
            <a:xfrm>
              <a:off x="6574348" y="1241183"/>
              <a:ext cx="74645" cy="74645"/>
            </a:xfrm>
            <a:prstGeom prst="ellipse">
              <a:avLst/>
            </a:prstGeom>
            <a:solidFill>
              <a:srgbClr val="D8D8D8"/>
            </a:solidFill>
            <a:ln>
              <a:solidFill>
                <a:srgbClr val="D8D8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0E5AB7D-E019-2E5C-070F-BC48238DDA2E}"/>
                </a:ext>
              </a:extLst>
            </p:cNvPr>
            <p:cNvSpPr/>
            <p:nvPr/>
          </p:nvSpPr>
          <p:spPr>
            <a:xfrm>
              <a:off x="4726341" y="2448578"/>
              <a:ext cx="74645" cy="74645"/>
            </a:xfrm>
            <a:prstGeom prst="ellipse">
              <a:avLst/>
            </a:prstGeom>
            <a:solidFill>
              <a:srgbClr val="D8D8D8"/>
            </a:solidFill>
            <a:ln>
              <a:solidFill>
                <a:srgbClr val="D8D8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09C8394-ACE3-1434-8AF2-34255934FB7A}"/>
              </a:ext>
            </a:extLst>
          </p:cNvPr>
          <p:cNvGrpSpPr/>
          <p:nvPr/>
        </p:nvGrpSpPr>
        <p:grpSpPr>
          <a:xfrm>
            <a:off x="10244922" y="4792160"/>
            <a:ext cx="1517206" cy="1126082"/>
            <a:chOff x="10267407" y="4814645"/>
            <a:chExt cx="1517206" cy="112608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A05782E-2963-22AA-3CAC-3FE47C893760}"/>
                </a:ext>
              </a:extLst>
            </p:cNvPr>
            <p:cNvCxnSpPr>
              <a:cxnSpLocks/>
            </p:cNvCxnSpPr>
            <p:nvPr/>
          </p:nvCxnSpPr>
          <p:spPr>
            <a:xfrm>
              <a:off x="10304728" y="5903405"/>
              <a:ext cx="1442563" cy="0"/>
            </a:xfrm>
            <a:prstGeom prst="line">
              <a:avLst/>
            </a:prstGeom>
            <a:ln w="19050">
              <a:solidFill>
                <a:srgbClr val="D8D8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F7FB60F-C906-E6B7-8500-AFA8753F59F4}"/>
                </a:ext>
              </a:extLst>
            </p:cNvPr>
            <p:cNvCxnSpPr>
              <a:cxnSpLocks/>
            </p:cNvCxnSpPr>
            <p:nvPr/>
          </p:nvCxnSpPr>
          <p:spPr>
            <a:xfrm>
              <a:off x="11747291" y="4851969"/>
              <a:ext cx="0" cy="1051436"/>
            </a:xfrm>
            <a:prstGeom prst="line">
              <a:avLst/>
            </a:prstGeom>
            <a:ln w="19050">
              <a:solidFill>
                <a:srgbClr val="D8D8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DA985D4-5651-6BC5-2CC9-B3800FF876E2}"/>
                </a:ext>
              </a:extLst>
            </p:cNvPr>
            <p:cNvSpPr/>
            <p:nvPr/>
          </p:nvSpPr>
          <p:spPr>
            <a:xfrm>
              <a:off x="10267407" y="5866082"/>
              <a:ext cx="74645" cy="74645"/>
            </a:xfrm>
            <a:prstGeom prst="ellipse">
              <a:avLst/>
            </a:prstGeom>
            <a:solidFill>
              <a:srgbClr val="D8D8D8"/>
            </a:solidFill>
            <a:ln>
              <a:solidFill>
                <a:srgbClr val="D8D8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0B253B7-3BF5-35AE-655A-936D2EE83628}"/>
                </a:ext>
              </a:extLst>
            </p:cNvPr>
            <p:cNvSpPr/>
            <p:nvPr/>
          </p:nvSpPr>
          <p:spPr>
            <a:xfrm>
              <a:off x="11709968" y="4814645"/>
              <a:ext cx="74645" cy="74645"/>
            </a:xfrm>
            <a:prstGeom prst="ellipse">
              <a:avLst/>
            </a:prstGeom>
            <a:solidFill>
              <a:srgbClr val="D8D8D8"/>
            </a:solidFill>
            <a:ln>
              <a:solidFill>
                <a:srgbClr val="D8D8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951428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72A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-341995" y="-119465"/>
            <a:ext cx="8076010" cy="144949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CA" sz="8000" dirty="0">
                <a:solidFill>
                  <a:srgbClr val="D8D8D8"/>
                </a:solidFill>
                <a:latin typeface="Garamond" panose="02020404030301010803" pitchFamily="18" charset="0"/>
                <a:ea typeface="Cambria" panose="02040503050406030204" pitchFamily="18" charset="0"/>
                <a:cs typeface="Sabon Next LT" panose="02000500000000000000" pitchFamily="2" charset="0"/>
              </a:rPr>
              <a:t>Number of Tags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0B67054-F8F4-EC6F-DC2C-EEA69CE5E40C}"/>
              </a:ext>
            </a:extLst>
          </p:cNvPr>
          <p:cNvCxnSpPr>
            <a:cxnSpLocks/>
          </p:cNvCxnSpPr>
          <p:nvPr/>
        </p:nvCxnSpPr>
        <p:spPr>
          <a:xfrm flipH="1">
            <a:off x="654236" y="1282148"/>
            <a:ext cx="6151600" cy="0"/>
          </a:xfrm>
          <a:prstGeom prst="line">
            <a:avLst/>
          </a:prstGeom>
          <a:ln w="28575">
            <a:solidFill>
              <a:srgbClr val="D8D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02D1968-16D7-B671-7F0E-B73B5523D676}"/>
              </a:ext>
            </a:extLst>
          </p:cNvPr>
          <p:cNvSpPr/>
          <p:nvPr/>
        </p:nvSpPr>
        <p:spPr>
          <a:xfrm>
            <a:off x="641398" y="1244825"/>
            <a:ext cx="74645" cy="74645"/>
          </a:xfrm>
          <a:prstGeom prst="ellipse">
            <a:avLst/>
          </a:prstGeom>
          <a:solidFill>
            <a:srgbClr val="D8D8D8"/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5D2964D-C10E-FD5C-DB3A-179AEA1847AE}"/>
              </a:ext>
            </a:extLst>
          </p:cNvPr>
          <p:cNvSpPr/>
          <p:nvPr/>
        </p:nvSpPr>
        <p:spPr>
          <a:xfrm>
            <a:off x="6768513" y="1244824"/>
            <a:ext cx="74645" cy="74645"/>
          </a:xfrm>
          <a:prstGeom prst="ellipse">
            <a:avLst/>
          </a:prstGeom>
          <a:solidFill>
            <a:srgbClr val="D8D8D8"/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2F6BC1-C813-ACB8-A7E7-F17F662BC781}"/>
              </a:ext>
            </a:extLst>
          </p:cNvPr>
          <p:cNvSpPr txBox="1"/>
          <p:nvPr/>
        </p:nvSpPr>
        <p:spPr>
          <a:xfrm>
            <a:off x="570450" y="1848201"/>
            <a:ext cx="365643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D8D8D8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8D8D8"/>
                </a:solidFill>
                <a:latin typeface="Gill Sans MT" panose="020B0502020104020203" pitchFamily="34" charset="0"/>
              </a:rPr>
              <a:t>Most questions had 2 tags.</a:t>
            </a:r>
          </a:p>
          <a:p>
            <a:pPr marL="342900" indent="-342900">
              <a:buClr>
                <a:srgbClr val="D8D8D8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D8D8D8"/>
              </a:solidFill>
              <a:latin typeface="Gill Sans MT" panose="020B0502020104020203" pitchFamily="34" charset="0"/>
            </a:endParaRPr>
          </a:p>
          <a:p>
            <a:pPr marL="342900" indent="-342900">
              <a:buClr>
                <a:srgbClr val="D8D8D8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8D8D8"/>
                </a:solidFill>
                <a:latin typeface="Gill Sans MT" panose="020B0502020104020203" pitchFamily="34" charset="0"/>
              </a:rPr>
              <a:t>The more number of tags we have, the greater chance to have a high-quality question.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91912-FFCF-374C-4654-0E5F99693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067" y="1694253"/>
            <a:ext cx="6521228" cy="444392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7AFFADD-11D9-4F0E-D9AD-8E8575D592F8}"/>
              </a:ext>
            </a:extLst>
          </p:cNvPr>
          <p:cNvGrpSpPr/>
          <p:nvPr/>
        </p:nvGrpSpPr>
        <p:grpSpPr>
          <a:xfrm>
            <a:off x="4786233" y="1535541"/>
            <a:ext cx="1922652" cy="1282040"/>
            <a:chOff x="4726341" y="1241183"/>
            <a:chExt cx="1922652" cy="128204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DABB9CD-1CB4-C093-B5EB-3D590CA27F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63664" y="1285183"/>
              <a:ext cx="1885329" cy="0"/>
            </a:xfrm>
            <a:prstGeom prst="line">
              <a:avLst/>
            </a:prstGeom>
            <a:ln w="19050">
              <a:solidFill>
                <a:srgbClr val="D8D8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493799C-51BD-0834-387E-DE733AD2BD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63664" y="1285183"/>
              <a:ext cx="0" cy="1200717"/>
            </a:xfrm>
            <a:prstGeom prst="line">
              <a:avLst/>
            </a:prstGeom>
            <a:ln w="19050">
              <a:solidFill>
                <a:srgbClr val="D8D8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2D622D8-EA1C-8BBD-FD9D-090E8ED6DB9D}"/>
                </a:ext>
              </a:extLst>
            </p:cNvPr>
            <p:cNvSpPr/>
            <p:nvPr/>
          </p:nvSpPr>
          <p:spPr>
            <a:xfrm>
              <a:off x="6574348" y="1241183"/>
              <a:ext cx="74645" cy="74645"/>
            </a:xfrm>
            <a:prstGeom prst="ellipse">
              <a:avLst/>
            </a:prstGeom>
            <a:solidFill>
              <a:srgbClr val="D8D8D8"/>
            </a:solidFill>
            <a:ln>
              <a:solidFill>
                <a:srgbClr val="D8D8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DF3C73D-08D2-838F-C06A-A4E9C7A18E2A}"/>
                </a:ext>
              </a:extLst>
            </p:cNvPr>
            <p:cNvSpPr/>
            <p:nvPr/>
          </p:nvSpPr>
          <p:spPr>
            <a:xfrm>
              <a:off x="4726341" y="2448578"/>
              <a:ext cx="74645" cy="74645"/>
            </a:xfrm>
            <a:prstGeom prst="ellipse">
              <a:avLst/>
            </a:prstGeom>
            <a:solidFill>
              <a:srgbClr val="D8D8D8"/>
            </a:solidFill>
            <a:ln>
              <a:solidFill>
                <a:srgbClr val="D8D8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4D8CEBD-6B01-26B4-7547-4358A7555B50}"/>
              </a:ext>
            </a:extLst>
          </p:cNvPr>
          <p:cNvGrpSpPr/>
          <p:nvPr/>
        </p:nvGrpSpPr>
        <p:grpSpPr>
          <a:xfrm>
            <a:off x="10066074" y="5141262"/>
            <a:ext cx="1517206" cy="1126082"/>
            <a:chOff x="10267407" y="4814645"/>
            <a:chExt cx="1517206" cy="1126082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4E54517-E9E8-4954-BC0E-95296FE962E3}"/>
                </a:ext>
              </a:extLst>
            </p:cNvPr>
            <p:cNvCxnSpPr>
              <a:cxnSpLocks/>
            </p:cNvCxnSpPr>
            <p:nvPr/>
          </p:nvCxnSpPr>
          <p:spPr>
            <a:xfrm>
              <a:off x="10304728" y="5903405"/>
              <a:ext cx="1442563" cy="0"/>
            </a:xfrm>
            <a:prstGeom prst="line">
              <a:avLst/>
            </a:prstGeom>
            <a:ln w="19050">
              <a:solidFill>
                <a:srgbClr val="D8D8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BBFC8F-EE73-ACFD-F5EF-9D40B149B1E4}"/>
                </a:ext>
              </a:extLst>
            </p:cNvPr>
            <p:cNvCxnSpPr>
              <a:cxnSpLocks/>
            </p:cNvCxnSpPr>
            <p:nvPr/>
          </p:nvCxnSpPr>
          <p:spPr>
            <a:xfrm>
              <a:off x="11747291" y="4851969"/>
              <a:ext cx="0" cy="1051436"/>
            </a:xfrm>
            <a:prstGeom prst="line">
              <a:avLst/>
            </a:prstGeom>
            <a:ln w="19050">
              <a:solidFill>
                <a:srgbClr val="D8D8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92CE116-6824-A3D9-4C1D-79A60C89F011}"/>
                </a:ext>
              </a:extLst>
            </p:cNvPr>
            <p:cNvSpPr/>
            <p:nvPr/>
          </p:nvSpPr>
          <p:spPr>
            <a:xfrm>
              <a:off x="10267407" y="5866082"/>
              <a:ext cx="74645" cy="74645"/>
            </a:xfrm>
            <a:prstGeom prst="ellipse">
              <a:avLst/>
            </a:prstGeom>
            <a:solidFill>
              <a:srgbClr val="D8D8D8"/>
            </a:solidFill>
            <a:ln>
              <a:solidFill>
                <a:srgbClr val="D8D8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A1F3293-2C88-8D1B-ED2D-39196E62F9CE}"/>
                </a:ext>
              </a:extLst>
            </p:cNvPr>
            <p:cNvSpPr/>
            <p:nvPr/>
          </p:nvSpPr>
          <p:spPr>
            <a:xfrm>
              <a:off x="11709968" y="4814645"/>
              <a:ext cx="74645" cy="74645"/>
            </a:xfrm>
            <a:prstGeom prst="ellipse">
              <a:avLst/>
            </a:prstGeom>
            <a:solidFill>
              <a:srgbClr val="D8D8D8"/>
            </a:solidFill>
            <a:ln>
              <a:solidFill>
                <a:srgbClr val="D8D8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703651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72A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-341995" y="-119465"/>
            <a:ext cx="8076010" cy="144949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CA" sz="8000" dirty="0">
                <a:solidFill>
                  <a:srgbClr val="D8D8D8"/>
                </a:solidFill>
                <a:latin typeface="Garamond" panose="02020404030301010803" pitchFamily="18" charset="0"/>
                <a:ea typeface="Cambria" panose="02040503050406030204" pitchFamily="18" charset="0"/>
                <a:cs typeface="Sabon Next LT" panose="02000500000000000000" pitchFamily="2" charset="0"/>
              </a:rPr>
              <a:t>Code Availability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0B67054-F8F4-EC6F-DC2C-EEA69CE5E40C}"/>
              </a:ext>
            </a:extLst>
          </p:cNvPr>
          <p:cNvCxnSpPr>
            <a:cxnSpLocks/>
          </p:cNvCxnSpPr>
          <p:nvPr/>
        </p:nvCxnSpPr>
        <p:spPr>
          <a:xfrm flipH="1">
            <a:off x="654236" y="1282148"/>
            <a:ext cx="6151600" cy="0"/>
          </a:xfrm>
          <a:prstGeom prst="line">
            <a:avLst/>
          </a:prstGeom>
          <a:ln w="28575">
            <a:solidFill>
              <a:srgbClr val="D8D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02D1968-16D7-B671-7F0E-B73B5523D676}"/>
              </a:ext>
            </a:extLst>
          </p:cNvPr>
          <p:cNvSpPr/>
          <p:nvPr/>
        </p:nvSpPr>
        <p:spPr>
          <a:xfrm>
            <a:off x="641398" y="1244825"/>
            <a:ext cx="74645" cy="74645"/>
          </a:xfrm>
          <a:prstGeom prst="ellipse">
            <a:avLst/>
          </a:prstGeom>
          <a:solidFill>
            <a:srgbClr val="D8D8D8"/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5D2964D-C10E-FD5C-DB3A-179AEA1847AE}"/>
              </a:ext>
            </a:extLst>
          </p:cNvPr>
          <p:cNvSpPr/>
          <p:nvPr/>
        </p:nvSpPr>
        <p:spPr>
          <a:xfrm>
            <a:off x="6768513" y="1237329"/>
            <a:ext cx="74645" cy="74645"/>
          </a:xfrm>
          <a:prstGeom prst="ellipse">
            <a:avLst/>
          </a:prstGeom>
          <a:solidFill>
            <a:srgbClr val="D8D8D8"/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2F6BC1-C813-ACB8-A7E7-F17F662BC781}"/>
              </a:ext>
            </a:extLst>
          </p:cNvPr>
          <p:cNvSpPr txBox="1"/>
          <p:nvPr/>
        </p:nvSpPr>
        <p:spPr>
          <a:xfrm>
            <a:off x="817786" y="1506878"/>
            <a:ext cx="4335699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D8D8D8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8D8D8"/>
                </a:solidFill>
                <a:latin typeface="Gill Sans MT" panose="020B0502020104020203" pitchFamily="34" charset="0"/>
              </a:rPr>
              <a:t>More than half of our questions did not have any codes.</a:t>
            </a:r>
          </a:p>
          <a:p>
            <a:pPr marL="342900" indent="-342900">
              <a:buClr>
                <a:srgbClr val="D8D8D8"/>
              </a:buClr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D8D8D8"/>
              </a:solidFill>
              <a:latin typeface="Gill Sans MT" panose="020B0502020104020203" pitchFamily="34" charset="0"/>
            </a:endParaRPr>
          </a:p>
          <a:p>
            <a:pPr marL="342900" indent="-342900">
              <a:buClr>
                <a:srgbClr val="D8D8D8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8D8D8"/>
                </a:solidFill>
                <a:latin typeface="Gill Sans MT" panose="020B0502020104020203" pitchFamily="34" charset="0"/>
              </a:rPr>
              <a:t>When we have code in our question, the chance of having a High-Quality question is the highest.</a:t>
            </a:r>
          </a:p>
          <a:p>
            <a:pPr>
              <a:buClr>
                <a:srgbClr val="D8D8D8"/>
              </a:buClr>
            </a:pPr>
            <a:endParaRPr lang="en-US" sz="1200" dirty="0">
              <a:solidFill>
                <a:srgbClr val="D8D8D8"/>
              </a:solidFill>
              <a:latin typeface="Gill Sans MT" panose="020B0502020104020203" pitchFamily="34" charset="0"/>
            </a:endParaRPr>
          </a:p>
          <a:p>
            <a:pPr marL="342900" indent="-342900">
              <a:buClr>
                <a:srgbClr val="D8D8D8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8D8D8"/>
                </a:solidFill>
                <a:latin typeface="Gill Sans MT" panose="020B0502020104020203" pitchFamily="34" charset="0"/>
              </a:rPr>
              <a:t>Code Availability is a decisive factor.</a:t>
            </a:r>
          </a:p>
          <a:p>
            <a:pPr marL="342900" indent="-342900">
              <a:buClr>
                <a:srgbClr val="D8D8D8"/>
              </a:buClr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D8D8D8"/>
              </a:solidFill>
              <a:latin typeface="Gill Sans MT" panose="020B050202010402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7AFFADD-11D9-4F0E-D9AD-8E8575D592F8}"/>
              </a:ext>
            </a:extLst>
          </p:cNvPr>
          <p:cNvGrpSpPr/>
          <p:nvPr/>
        </p:nvGrpSpPr>
        <p:grpSpPr>
          <a:xfrm>
            <a:off x="5153488" y="1535541"/>
            <a:ext cx="1922652" cy="1282040"/>
            <a:chOff x="4726341" y="1241183"/>
            <a:chExt cx="1922652" cy="128204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DABB9CD-1CB4-C093-B5EB-3D590CA27F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63664" y="1285183"/>
              <a:ext cx="1885329" cy="0"/>
            </a:xfrm>
            <a:prstGeom prst="line">
              <a:avLst/>
            </a:prstGeom>
            <a:ln w="19050">
              <a:solidFill>
                <a:srgbClr val="D8D8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493799C-51BD-0834-387E-DE733AD2BD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63664" y="1285183"/>
              <a:ext cx="0" cy="1200717"/>
            </a:xfrm>
            <a:prstGeom prst="line">
              <a:avLst/>
            </a:prstGeom>
            <a:ln w="19050">
              <a:solidFill>
                <a:srgbClr val="D8D8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2D622D8-EA1C-8BBD-FD9D-090E8ED6DB9D}"/>
                </a:ext>
              </a:extLst>
            </p:cNvPr>
            <p:cNvSpPr/>
            <p:nvPr/>
          </p:nvSpPr>
          <p:spPr>
            <a:xfrm>
              <a:off x="6574348" y="1241183"/>
              <a:ext cx="74645" cy="74645"/>
            </a:xfrm>
            <a:prstGeom prst="ellipse">
              <a:avLst/>
            </a:prstGeom>
            <a:solidFill>
              <a:srgbClr val="D8D8D8"/>
            </a:solidFill>
            <a:ln>
              <a:solidFill>
                <a:srgbClr val="D8D8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DF3C73D-08D2-838F-C06A-A4E9C7A18E2A}"/>
                </a:ext>
              </a:extLst>
            </p:cNvPr>
            <p:cNvSpPr/>
            <p:nvPr/>
          </p:nvSpPr>
          <p:spPr>
            <a:xfrm>
              <a:off x="4726341" y="2448578"/>
              <a:ext cx="74645" cy="74645"/>
            </a:xfrm>
            <a:prstGeom prst="ellipse">
              <a:avLst/>
            </a:prstGeom>
            <a:solidFill>
              <a:srgbClr val="D8D8D8"/>
            </a:solidFill>
            <a:ln>
              <a:solidFill>
                <a:srgbClr val="D8D8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4D8CEBD-6B01-26B4-7547-4358A7555B50}"/>
              </a:ext>
            </a:extLst>
          </p:cNvPr>
          <p:cNvGrpSpPr/>
          <p:nvPr/>
        </p:nvGrpSpPr>
        <p:grpSpPr>
          <a:xfrm>
            <a:off x="10433329" y="5141262"/>
            <a:ext cx="1517206" cy="1126082"/>
            <a:chOff x="10267407" y="4814645"/>
            <a:chExt cx="1517206" cy="1126082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4E54517-E9E8-4954-BC0E-95296FE962E3}"/>
                </a:ext>
              </a:extLst>
            </p:cNvPr>
            <p:cNvCxnSpPr>
              <a:cxnSpLocks/>
            </p:cNvCxnSpPr>
            <p:nvPr/>
          </p:nvCxnSpPr>
          <p:spPr>
            <a:xfrm>
              <a:off x="10304728" y="5903405"/>
              <a:ext cx="1442563" cy="0"/>
            </a:xfrm>
            <a:prstGeom prst="line">
              <a:avLst/>
            </a:prstGeom>
            <a:ln w="19050">
              <a:solidFill>
                <a:srgbClr val="D8D8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8BBFC8F-EE73-ACFD-F5EF-9D40B149B1E4}"/>
                </a:ext>
              </a:extLst>
            </p:cNvPr>
            <p:cNvCxnSpPr>
              <a:cxnSpLocks/>
            </p:cNvCxnSpPr>
            <p:nvPr/>
          </p:nvCxnSpPr>
          <p:spPr>
            <a:xfrm>
              <a:off x="11747291" y="4851969"/>
              <a:ext cx="0" cy="1051436"/>
            </a:xfrm>
            <a:prstGeom prst="line">
              <a:avLst/>
            </a:prstGeom>
            <a:ln w="19050">
              <a:solidFill>
                <a:srgbClr val="D8D8D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92CE116-6824-A3D9-4C1D-79A60C89F011}"/>
                </a:ext>
              </a:extLst>
            </p:cNvPr>
            <p:cNvSpPr/>
            <p:nvPr/>
          </p:nvSpPr>
          <p:spPr>
            <a:xfrm>
              <a:off x="10267407" y="5866082"/>
              <a:ext cx="74645" cy="74645"/>
            </a:xfrm>
            <a:prstGeom prst="ellipse">
              <a:avLst/>
            </a:prstGeom>
            <a:solidFill>
              <a:srgbClr val="D8D8D8"/>
            </a:solidFill>
            <a:ln>
              <a:solidFill>
                <a:srgbClr val="D8D8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A1F3293-2C88-8D1B-ED2D-39196E62F9CE}"/>
                </a:ext>
              </a:extLst>
            </p:cNvPr>
            <p:cNvSpPr/>
            <p:nvPr/>
          </p:nvSpPr>
          <p:spPr>
            <a:xfrm>
              <a:off x="11709968" y="4814645"/>
              <a:ext cx="74645" cy="74645"/>
            </a:xfrm>
            <a:prstGeom prst="ellipse">
              <a:avLst/>
            </a:prstGeom>
            <a:solidFill>
              <a:srgbClr val="D8D8D8"/>
            </a:solidFill>
            <a:ln>
              <a:solidFill>
                <a:srgbClr val="D8D8D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1DB2767E-5FF3-FB73-33CE-D3A875469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605" y="1692479"/>
            <a:ext cx="6493078" cy="443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52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272A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5"/>
          <p:cNvSpPr txBox="1">
            <a:spLocks noGrp="1"/>
          </p:cNvSpPr>
          <p:nvPr>
            <p:ph type="ctrTitle"/>
          </p:nvPr>
        </p:nvSpPr>
        <p:spPr>
          <a:xfrm>
            <a:off x="-1025475" y="-178639"/>
            <a:ext cx="8076010" cy="144949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CA" sz="8000" dirty="0">
                <a:solidFill>
                  <a:srgbClr val="D8D8D8"/>
                </a:solidFill>
                <a:latin typeface="Garamond" panose="02020404030301010803" pitchFamily="18" charset="0"/>
                <a:ea typeface="Cambria" panose="02040503050406030204" pitchFamily="18" charset="0"/>
                <a:cs typeface="Sabon Next LT" panose="02000500000000000000" pitchFamily="2" charset="0"/>
              </a:rPr>
              <a:t>Popular Tags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0B67054-F8F4-EC6F-DC2C-EEA69CE5E40C}"/>
              </a:ext>
            </a:extLst>
          </p:cNvPr>
          <p:cNvCxnSpPr>
            <a:cxnSpLocks/>
          </p:cNvCxnSpPr>
          <p:nvPr/>
        </p:nvCxnSpPr>
        <p:spPr>
          <a:xfrm flipH="1">
            <a:off x="654236" y="1270856"/>
            <a:ext cx="5176938" cy="11292"/>
          </a:xfrm>
          <a:prstGeom prst="line">
            <a:avLst/>
          </a:prstGeom>
          <a:ln w="28575">
            <a:solidFill>
              <a:srgbClr val="D8D8D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F02D1968-16D7-B671-7F0E-B73B5523D676}"/>
              </a:ext>
            </a:extLst>
          </p:cNvPr>
          <p:cNvSpPr/>
          <p:nvPr/>
        </p:nvSpPr>
        <p:spPr>
          <a:xfrm>
            <a:off x="641398" y="1244825"/>
            <a:ext cx="74645" cy="74645"/>
          </a:xfrm>
          <a:prstGeom prst="ellipse">
            <a:avLst/>
          </a:prstGeom>
          <a:solidFill>
            <a:srgbClr val="D8D8D8"/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5D2964D-C10E-FD5C-DB3A-179AEA1847AE}"/>
              </a:ext>
            </a:extLst>
          </p:cNvPr>
          <p:cNvSpPr/>
          <p:nvPr/>
        </p:nvSpPr>
        <p:spPr>
          <a:xfrm>
            <a:off x="5769367" y="1235684"/>
            <a:ext cx="74645" cy="74645"/>
          </a:xfrm>
          <a:prstGeom prst="ellipse">
            <a:avLst/>
          </a:prstGeom>
          <a:solidFill>
            <a:srgbClr val="D8D8D8"/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088479-9D53-B66C-A819-A06DCA416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48" y="1513268"/>
            <a:ext cx="7225953" cy="34891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9C33FB-21F8-049A-AA04-D60461390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0029" y="945230"/>
            <a:ext cx="2405920" cy="152370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AB12CCC-D35C-A618-7786-6E78468F45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0029" y="2667149"/>
            <a:ext cx="2435343" cy="152370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1DCB793-4D0F-0A12-791D-C7EB7A2809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8125" y="4428696"/>
            <a:ext cx="2397247" cy="1492812"/>
          </a:xfrm>
          <a:prstGeom prst="rect">
            <a:avLst/>
          </a:prstGeom>
        </p:spPr>
      </p:pic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09D8F2DA-3389-122D-52B2-C7E1CA7D2CD7}"/>
              </a:ext>
            </a:extLst>
          </p:cNvPr>
          <p:cNvCxnSpPr>
            <a:cxnSpLocks/>
            <a:stCxn id="5" idx="3"/>
            <a:endCxn id="6" idx="0"/>
          </p:cNvCxnSpPr>
          <p:nvPr/>
        </p:nvCxnSpPr>
        <p:spPr>
          <a:xfrm flipV="1">
            <a:off x="7638301" y="945230"/>
            <a:ext cx="3024688" cy="2312618"/>
          </a:xfrm>
          <a:prstGeom prst="bentConnector4">
            <a:avLst>
              <a:gd name="adj1" fmla="val 30114"/>
              <a:gd name="adj2" fmla="val 109885"/>
            </a:avLst>
          </a:prstGeom>
          <a:ln w="28575">
            <a:solidFill>
              <a:srgbClr val="D8D8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E1D108AA-DB02-31BD-1008-CF2EE84D258A}"/>
              </a:ext>
            </a:extLst>
          </p:cNvPr>
          <p:cNvCxnSpPr>
            <a:cxnSpLocks/>
            <a:endCxn id="25" idx="2"/>
          </p:cNvCxnSpPr>
          <p:nvPr/>
        </p:nvCxnSpPr>
        <p:spPr>
          <a:xfrm>
            <a:off x="7636133" y="3500260"/>
            <a:ext cx="3060616" cy="2421248"/>
          </a:xfrm>
          <a:prstGeom prst="bentConnector4">
            <a:avLst>
              <a:gd name="adj1" fmla="val 30419"/>
              <a:gd name="adj2" fmla="val 109441"/>
            </a:avLst>
          </a:prstGeom>
          <a:ln w="28575">
            <a:solidFill>
              <a:srgbClr val="D8D8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A03B70E-B27F-F88C-312D-73F5E137B9F8}"/>
              </a:ext>
            </a:extLst>
          </p:cNvPr>
          <p:cNvCxnSpPr>
            <a:cxnSpLocks/>
          </p:cNvCxnSpPr>
          <p:nvPr/>
        </p:nvCxnSpPr>
        <p:spPr>
          <a:xfrm>
            <a:off x="7638301" y="3375966"/>
            <a:ext cx="1821728" cy="6188"/>
          </a:xfrm>
          <a:prstGeom prst="straightConnector1">
            <a:avLst/>
          </a:prstGeom>
          <a:ln w="28575">
            <a:solidFill>
              <a:srgbClr val="D8D8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62140BB-0844-0F70-5D1C-BBF63CFCFA75}"/>
              </a:ext>
            </a:extLst>
          </p:cNvPr>
          <p:cNvSpPr txBox="1"/>
          <p:nvPr/>
        </p:nvSpPr>
        <p:spPr>
          <a:xfrm>
            <a:off x="8675094" y="2769985"/>
            <a:ext cx="980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>
                <a:solidFill>
                  <a:srgbClr val="D8D8D8"/>
                </a:solidFill>
                <a:latin typeface="Gill Sans MT" panose="020B0502020104020203" pitchFamily="34" charset="0"/>
              </a:rPr>
              <a:t>Java</a:t>
            </a:r>
          </a:p>
        </p:txBody>
      </p:sp>
      <p:sp>
        <p:nvSpPr>
          <p:cNvPr id="391" name="TextBox 390">
            <a:extLst>
              <a:ext uri="{FF2B5EF4-FFF2-40B4-BE49-F238E27FC236}">
                <a16:creationId xmlns:a16="http://schemas.microsoft.com/office/drawing/2014/main" id="{2F036CEB-6BB7-EBCA-E64E-0C3730F8141A}"/>
              </a:ext>
            </a:extLst>
          </p:cNvPr>
          <p:cNvSpPr txBox="1"/>
          <p:nvPr/>
        </p:nvSpPr>
        <p:spPr>
          <a:xfrm>
            <a:off x="8913633" y="6159353"/>
            <a:ext cx="2143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>
                <a:solidFill>
                  <a:srgbClr val="D8D8D8"/>
                </a:solidFill>
                <a:latin typeface="Gill Sans MT" panose="020B0502020104020203" pitchFamily="34" charset="0"/>
              </a:rPr>
              <a:t>Python</a:t>
            </a:r>
          </a:p>
        </p:txBody>
      </p:sp>
      <p:pic>
        <p:nvPicPr>
          <p:cNvPr id="396" name="Picture 395">
            <a:extLst>
              <a:ext uri="{FF2B5EF4-FFF2-40B4-BE49-F238E27FC236}">
                <a16:creationId xmlns:a16="http://schemas.microsoft.com/office/drawing/2014/main" id="{82565EA8-A2DD-2335-08A5-1C3EC54C6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3788" y="2667149"/>
            <a:ext cx="2405920" cy="1523702"/>
          </a:xfrm>
          <a:prstGeom prst="rect">
            <a:avLst/>
          </a:prstGeom>
        </p:spPr>
      </p:pic>
      <p:pic>
        <p:nvPicPr>
          <p:cNvPr id="397" name="Picture 396">
            <a:extLst>
              <a:ext uri="{FF2B5EF4-FFF2-40B4-BE49-F238E27FC236}">
                <a16:creationId xmlns:a16="http://schemas.microsoft.com/office/drawing/2014/main" id="{26D9FCC7-D29D-AD00-CBF2-61172B1F4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2590" y="949622"/>
            <a:ext cx="2435343" cy="1523702"/>
          </a:xfrm>
          <a:prstGeom prst="rect">
            <a:avLst/>
          </a:prstGeom>
        </p:spPr>
      </p:pic>
      <p:sp>
        <p:nvSpPr>
          <p:cNvPr id="398" name="TextBox 397">
            <a:extLst>
              <a:ext uri="{FF2B5EF4-FFF2-40B4-BE49-F238E27FC236}">
                <a16:creationId xmlns:a16="http://schemas.microsoft.com/office/drawing/2014/main" id="{8A3C82D8-1E7A-0A53-C422-C97AA11B5112}"/>
              </a:ext>
            </a:extLst>
          </p:cNvPr>
          <p:cNvSpPr txBox="1"/>
          <p:nvPr/>
        </p:nvSpPr>
        <p:spPr>
          <a:xfrm>
            <a:off x="8822540" y="65872"/>
            <a:ext cx="2143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>
                <a:solidFill>
                  <a:srgbClr val="D8D8D8"/>
                </a:solidFill>
                <a:latin typeface="Gill Sans MT" panose="020B0502020104020203" pitchFamily="34" charset="0"/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3053269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399</Words>
  <Application>Microsoft Office PowerPoint</Application>
  <PresentationFormat>Widescreen</PresentationFormat>
  <Paragraphs>98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Garamond</vt:lpstr>
      <vt:lpstr>Gill Sans MT</vt:lpstr>
      <vt:lpstr>Roboto Slab Bold</vt:lpstr>
      <vt:lpstr>Office Theme</vt:lpstr>
      <vt:lpstr>Stack Overflow Questions</vt:lpstr>
      <vt:lpstr>About me</vt:lpstr>
      <vt:lpstr>Introduction</vt:lpstr>
      <vt:lpstr>Data Description</vt:lpstr>
      <vt:lpstr>Weekday</vt:lpstr>
      <vt:lpstr>Hour</vt:lpstr>
      <vt:lpstr>Number of Tags</vt:lpstr>
      <vt:lpstr>Code Availability</vt:lpstr>
      <vt:lpstr>Popular Tags</vt:lpstr>
      <vt:lpstr>Final Dataset</vt:lpstr>
      <vt:lpstr>Title</vt:lpstr>
      <vt:lpstr>Models</vt:lpstr>
      <vt:lpstr>Closing Remarks</vt:lpstr>
      <vt:lpstr>Next Steps</vt:lpstr>
      <vt:lpstr>Connect with 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Stack Overflow Questions</dc:title>
  <dc:creator>armeen rahmatian</dc:creator>
  <cp:lastModifiedBy>mahyar sabooni</cp:lastModifiedBy>
  <cp:revision>16</cp:revision>
  <dcterms:created xsi:type="dcterms:W3CDTF">2023-02-26T03:47:32Z</dcterms:created>
  <dcterms:modified xsi:type="dcterms:W3CDTF">2023-02-26T09:11:23Z</dcterms:modified>
</cp:coreProperties>
</file>